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1"/>
  </p:sldMasterIdLst>
  <p:notesMasterIdLst>
    <p:notesMasterId r:id="rId29"/>
  </p:notesMasterIdLst>
  <p:sldIdLst>
    <p:sldId id="256" r:id="rId2"/>
    <p:sldId id="538" r:id="rId3"/>
    <p:sldId id="546" r:id="rId4"/>
    <p:sldId id="551" r:id="rId5"/>
    <p:sldId id="552" r:id="rId6"/>
    <p:sldId id="553" r:id="rId7"/>
    <p:sldId id="557" r:id="rId8"/>
    <p:sldId id="547" r:id="rId9"/>
    <p:sldId id="554" r:id="rId10"/>
    <p:sldId id="555" r:id="rId11"/>
    <p:sldId id="556" r:id="rId12"/>
    <p:sldId id="548" r:id="rId13"/>
    <p:sldId id="558" r:id="rId14"/>
    <p:sldId id="560" r:id="rId15"/>
    <p:sldId id="559" r:id="rId16"/>
    <p:sldId id="561" r:id="rId17"/>
    <p:sldId id="549" r:id="rId18"/>
    <p:sldId id="562" r:id="rId19"/>
    <p:sldId id="563" r:id="rId20"/>
    <p:sldId id="564" r:id="rId21"/>
    <p:sldId id="539" r:id="rId22"/>
    <p:sldId id="540" r:id="rId23"/>
    <p:sldId id="541" r:id="rId24"/>
    <p:sldId id="542" r:id="rId25"/>
    <p:sldId id="543" r:id="rId26"/>
    <p:sldId id="544" r:id="rId27"/>
    <p:sldId id="54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3300"/>
    <a:srgbClr val="FFCC66"/>
    <a:srgbClr val="EAEAEA"/>
    <a:srgbClr val="A50021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111" autoAdjust="0"/>
    <p:restoredTop sz="94675" autoAdjust="0"/>
  </p:normalViewPr>
  <p:slideViewPr>
    <p:cSldViewPr snapToGrid="0">
      <p:cViewPr varScale="1">
        <p:scale>
          <a:sx n="83" d="100"/>
          <a:sy n="83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95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8864D0-3CBE-4737-8223-7367875442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353D0F-DD08-42BB-871C-7EF6D6DACD6C}" type="slidenum">
              <a:rPr lang="en-US"/>
              <a:pPr/>
              <a:t>4</a:t>
            </a:fld>
            <a:endParaRPr lang="en-US"/>
          </a:p>
        </p:txBody>
      </p:sp>
      <p:sp>
        <p:nvSpPr>
          <p:cNvPr id="221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9087-5018-41BD-BE31-82F6FAF0C214}" type="datetime1">
              <a:rPr lang="en-US" smtClean="0"/>
              <a:t>8/29/2013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033636-9917-460E-9CE9-F080376AA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1933575"/>
            <a:ext cx="8607425" cy="4192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AE93448-F6BA-4136-B55C-5EEFF580145A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71A1C3F-89AB-411A-A18A-0A2D118E12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 txBox="1">
            <a:spLocks/>
          </p:cNvSpPr>
          <p:nvPr userDrawn="1"/>
        </p:nvSpPr>
        <p:spPr>
          <a:xfrm>
            <a:off x="3124200" y="6477000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425" y="1276350"/>
            <a:ext cx="2187575" cy="4849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1285875"/>
            <a:ext cx="6410325" cy="4840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921BF4-917A-4F7D-86C7-D057DA9CF0C2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A410A12-F99A-4631-87E6-0E5BE70814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988" y="0"/>
            <a:ext cx="762317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95400" y="990600"/>
            <a:ext cx="7620000" cy="56086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5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2060"/>
              </a:buClr>
              <a:buFont typeface="Wingdings" pitchFamily="2" charset="2"/>
              <a:buChar char="§"/>
              <a:defRPr/>
            </a:lvl1pPr>
            <a:lvl2pPr>
              <a:buClr>
                <a:srgbClr val="002060"/>
              </a:buClr>
              <a:buFont typeface="Wingdings" pitchFamily="2" charset="2"/>
              <a:buChar char="§"/>
              <a:defRPr/>
            </a:lvl2pPr>
            <a:lvl3pPr>
              <a:buClr>
                <a:srgbClr val="002060"/>
              </a:buClr>
              <a:buFont typeface="Wingdings" pitchFamily="2" charset="2"/>
              <a:buChar char="§"/>
              <a:defRPr/>
            </a:lvl3pPr>
            <a:lvl4pPr>
              <a:buClr>
                <a:srgbClr val="002060"/>
              </a:buClr>
              <a:buFont typeface="Wingdings" pitchFamily="2" charset="2"/>
              <a:buChar char="§"/>
              <a:defRPr/>
            </a:lvl4pPr>
            <a:lvl5pPr>
              <a:buClr>
                <a:srgbClr val="00206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88872BF-447E-4619-868B-E169F8335112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49DD45F-E177-4AF6-86B1-B96B00CA04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924050"/>
            <a:ext cx="4298950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5050" y="1914525"/>
            <a:ext cx="4298950" cy="421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84263"/>
            <a:ext cx="8229600" cy="8302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6113"/>
            <a:ext cx="4040188" cy="741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951"/>
            <a:ext cx="4040188" cy="3478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5500" y="1906588"/>
            <a:ext cx="4041775" cy="741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6999"/>
            <a:ext cx="4041775" cy="3459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5100A30-C742-4E6F-A9D5-C2047962B108}" type="datetime1">
              <a:rPr lang="en-US" smtClean="0"/>
              <a:t>8/29/2013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64E271-3393-45EF-877F-FFC06C4D67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AAA1-97F1-4A04-9FA6-CC410171D84D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F27299-7934-46F6-B99A-F9E924C387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8B0-50F0-4648-8734-5E7B4D16E1DE}" type="datetime1">
              <a:rPr lang="en-US" smtClean="0"/>
              <a:t>8/29/2013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EC4552-FCE3-4759-9876-AA52C26159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Copyright © Carl M. Burnett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6" y="1219199"/>
            <a:ext cx="3028949" cy="6858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6825"/>
            <a:ext cx="5111750" cy="4859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4BD3-3C48-4084-9743-03617460F17D}" type="datetime1">
              <a:rPr lang="en-US" smtClean="0"/>
              <a:t>8/29/2013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C17918-3BC8-4F8E-BE1F-554D02C99B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1"/>
          <p:cNvSpPr txBox="1">
            <a:spLocks/>
          </p:cNvSpPr>
          <p:nvPr userDrawn="1"/>
        </p:nvSpPr>
        <p:spPr>
          <a:xfrm>
            <a:off x="3267075" y="6486525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6374AA3-9D63-4121-8B32-3F4B489A9C77}" type="datetime1">
              <a:rPr lang="en-US" smtClean="0"/>
              <a:t>8/29/2013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36555B21-0658-4006-B819-488C74EC51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1"/>
          <p:cNvSpPr txBox="1">
            <a:spLocks/>
          </p:cNvSpPr>
          <p:nvPr userDrawn="1"/>
        </p:nvSpPr>
        <p:spPr>
          <a:xfrm>
            <a:off x="3124200" y="6486525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6372225"/>
            <a:ext cx="9144000" cy="485775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0" y="1044575"/>
            <a:ext cx="8762999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36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3700" y="1933575"/>
            <a:ext cx="8750300" cy="419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2"/>
          </p:nvPr>
        </p:nvSpPr>
        <p:spPr>
          <a:xfrm>
            <a:off x="381000" y="64897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effectLst/>
              </a:defRPr>
            </a:lvl1pPr>
          </a:lstStyle>
          <a:p>
            <a:fld id="{CA76F35E-DC9F-4736-975C-CFFCD05FDE97}" type="datetime1">
              <a:rPr lang="en-US" smtClean="0"/>
              <a:t>8/29/2013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753225" y="6467474"/>
            <a:ext cx="2133600" cy="2667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255885-CF94-499A-8DBB-B56BF80147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91275"/>
            <a:ext cx="9144000" cy="952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124200" y="6438900"/>
            <a:ext cx="2895600" cy="282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 dirty="0" smtClean="0"/>
          </a:p>
        </p:txBody>
      </p:sp>
      <p:pic>
        <p:nvPicPr>
          <p:cNvPr id="17" name="Picture 16" descr="Image5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-1" y="0"/>
            <a:ext cx="4572001" cy="838200"/>
          </a:xfrm>
          <a:prstGeom prst="rect">
            <a:avLst/>
          </a:prstGeom>
        </p:spPr>
      </p:pic>
      <p:pic>
        <p:nvPicPr>
          <p:cNvPr id="19" name="Picture 18" descr="ITI_Logo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572000" y="0"/>
            <a:ext cx="4572000" cy="838200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>
            <a:off x="0" y="819150"/>
            <a:ext cx="9144000" cy="952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2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3600" b="1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wiss-Prot#UniProtKB.2FSwiss-Prot" TargetMode="External"/><Relationship Id="rId2" Type="http://schemas.openxmlformats.org/officeDocument/2006/relationships/hyperlink" Target="http://en.wikipedia.org/wiki/GenBa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ast.ncbi.nlm.nih.gov/Blast.cgi" TargetMode="External"/><Relationship Id="rId4" Type="http://schemas.openxmlformats.org/officeDocument/2006/relationships/hyperlink" Target="http://www.omim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iopython.org/" TargetMode="External"/><Relationship Id="rId2" Type="http://schemas.openxmlformats.org/officeDocument/2006/relationships/hyperlink" Target="http://www.bioperl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iocpp.sourceforge.net/" TargetMode="External"/><Relationship Id="rId4" Type="http://schemas.openxmlformats.org/officeDocument/2006/relationships/hyperlink" Target="http://biojava.org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ebdb.montgomerycollege.edu/internet/wdceevals/wdceevals.cf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.e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3.emf"/><Relationship Id="rId15" Type="http://schemas.openxmlformats.org/officeDocument/2006/relationships/image" Target="../media/image6.e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943" y="3145971"/>
            <a:ext cx="7990114" cy="936172"/>
          </a:xfrm>
        </p:spPr>
        <p:txBody>
          <a:bodyPr/>
          <a:lstStyle/>
          <a:p>
            <a:pPr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www.profburnett.com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1044574"/>
            <a:ext cx="8762999" cy="1382939"/>
          </a:xfrm>
        </p:spPr>
        <p:txBody>
          <a:bodyPr/>
          <a:lstStyle/>
          <a:p>
            <a:pPr>
              <a:defRPr/>
            </a:pPr>
            <a:r>
              <a:rPr lang="en-US" sz="4400" dirty="0"/>
              <a:t>CMP 839: </a:t>
            </a:r>
            <a:r>
              <a:rPr lang="en-US" sz="4400" dirty="0" smtClean="0"/>
              <a:t>Programming Fundamentals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Biological Databases</a:t>
            </a:r>
          </a:p>
          <a:p>
            <a:pPr lvl="1"/>
            <a:r>
              <a:rPr lang="en-US" dirty="0" err="1" smtClean="0">
                <a:hlinkClick r:id="rId2"/>
              </a:rPr>
              <a:t>GenBank</a:t>
            </a:r>
            <a:endParaRPr lang="en-US" dirty="0" smtClean="0"/>
          </a:p>
          <a:p>
            <a:pPr lvl="1"/>
            <a:r>
              <a:rPr lang="en-US" dirty="0" err="1" smtClean="0">
                <a:hlinkClick r:id="rId3"/>
              </a:rPr>
              <a:t>UniProt</a:t>
            </a:r>
            <a:r>
              <a:rPr lang="en-US" dirty="0">
                <a:hlinkClick r:id="rId3"/>
              </a:rPr>
              <a:t> </a:t>
            </a:r>
            <a:r>
              <a:rPr lang="en-US" dirty="0"/>
              <a:t>- </a:t>
            </a:r>
            <a:r>
              <a:rPr lang="en-US" dirty="0" smtClean="0"/>
              <a:t>Universal Protein Resource Bank  </a:t>
            </a:r>
          </a:p>
          <a:p>
            <a:pPr lvl="1"/>
            <a:r>
              <a:rPr lang="en-US" dirty="0" smtClean="0">
                <a:hlinkClick r:id="rId4"/>
              </a:rPr>
              <a:t>OMIM </a:t>
            </a:r>
            <a:r>
              <a:rPr lang="en-US" dirty="0" smtClean="0"/>
              <a:t>(Online </a:t>
            </a:r>
            <a:r>
              <a:rPr lang="en-US" dirty="0" err="1" smtClean="0"/>
              <a:t>Mendelian</a:t>
            </a:r>
            <a:r>
              <a:rPr lang="en-US" dirty="0" smtClean="0"/>
              <a:t> Inheritance in Man) </a:t>
            </a:r>
          </a:p>
          <a:p>
            <a:r>
              <a:rPr lang="en-US" dirty="0" smtClean="0">
                <a:hlinkClick r:id="rId5"/>
              </a:rPr>
              <a:t>BLAST </a:t>
            </a:r>
            <a:r>
              <a:rPr lang="en-US" dirty="0" smtClean="0"/>
              <a:t>– </a:t>
            </a:r>
            <a:r>
              <a:rPr lang="en-US" sz="2400" dirty="0" smtClean="0"/>
              <a:t>Basic Local Alignment and Search Tool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Bioinformatics</a:t>
            </a:r>
          </a:p>
        </p:txBody>
      </p:sp>
      <p:sp>
        <p:nvSpPr>
          <p:cNvPr id="8" name="Rectangle 7"/>
          <p:cNvSpPr/>
          <p:nvPr/>
        </p:nvSpPr>
        <p:spPr>
          <a:xfrm>
            <a:off x="3755109" y="3244334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Bioinformatics</a:t>
            </a:r>
          </a:p>
        </p:txBody>
      </p:sp>
    </p:spTree>
    <p:extLst>
      <p:ext uri="{BB962C8B-B14F-4D97-AF65-F5344CB8AC3E}">
        <p14:creationId xmlns:p14="http://schemas.microsoft.com/office/powerpoint/2010/main" val="264803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Bioinformatics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Interpreted Languages</a:t>
            </a:r>
          </a:p>
          <a:p>
            <a:r>
              <a:rPr lang="en-US" dirty="0" err="1" smtClean="0"/>
              <a:t>Bioinformatic</a:t>
            </a:r>
            <a:r>
              <a:rPr lang="en-US" dirty="0" smtClean="0"/>
              <a:t> Subroutines</a:t>
            </a:r>
          </a:p>
          <a:p>
            <a:r>
              <a:rPr lang="en-US" dirty="0" smtClean="0"/>
              <a:t>Perl – </a:t>
            </a:r>
            <a:r>
              <a:rPr lang="en-US" dirty="0" err="1" smtClean="0"/>
              <a:t>BioPerl</a:t>
            </a:r>
            <a:r>
              <a:rPr lang="en-US" dirty="0"/>
              <a:t> - </a:t>
            </a:r>
            <a:r>
              <a:rPr lang="en-US" dirty="0">
                <a:hlinkClick r:id="rId2"/>
              </a:rPr>
              <a:t>http://www.bioperl.org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err="1" smtClean="0"/>
              <a:t>Pyton</a:t>
            </a:r>
            <a:r>
              <a:rPr lang="en-US" dirty="0" smtClean="0"/>
              <a:t> – </a:t>
            </a:r>
            <a:r>
              <a:rPr lang="en-US" dirty="0" err="1" smtClean="0"/>
              <a:t>BioPython</a:t>
            </a:r>
            <a:r>
              <a:rPr lang="en-US" dirty="0"/>
              <a:t> -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biopython.org</a:t>
            </a:r>
            <a:endParaRPr lang="en-US" dirty="0" smtClean="0"/>
          </a:p>
          <a:p>
            <a:r>
              <a:rPr lang="en-US" dirty="0" smtClean="0"/>
              <a:t>Java – </a:t>
            </a:r>
            <a:r>
              <a:rPr lang="en-US" dirty="0" err="1" smtClean="0"/>
              <a:t>BioJava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biojava.org</a:t>
            </a:r>
            <a:endParaRPr lang="en-US" dirty="0" smtClean="0"/>
          </a:p>
          <a:p>
            <a:r>
              <a:rPr lang="en-US" dirty="0" smtClean="0"/>
              <a:t>C++ - </a:t>
            </a:r>
            <a:r>
              <a:rPr lang="en-US" dirty="0" err="1" smtClean="0"/>
              <a:t>BioC</a:t>
            </a:r>
            <a:r>
              <a:rPr lang="en-US" dirty="0" smtClean="0"/>
              <a:t>++ </a:t>
            </a:r>
            <a:r>
              <a:rPr lang="en-US" dirty="0"/>
              <a:t>- </a:t>
            </a:r>
            <a:r>
              <a:rPr lang="en-US" dirty="0">
                <a:hlinkClick r:id="rId5"/>
              </a:rPr>
              <a:t>http://biocpp.sourceforge.net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328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Computing</a:t>
            </a:r>
          </a:p>
          <a:p>
            <a:r>
              <a:rPr lang="en-US" dirty="0" smtClean="0"/>
              <a:t>Security in Programming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50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</a:t>
            </a:r>
            <a:r>
              <a:rPr lang="en-US" dirty="0" smtClean="0"/>
              <a:t>Security - </a:t>
            </a:r>
            <a:r>
              <a:rPr lang="en-US" dirty="0"/>
              <a:t>Secure </a:t>
            </a:r>
            <a:r>
              <a:rPr lang="en-US" dirty="0" smtClean="0"/>
              <a:t>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Security is Reactive</a:t>
            </a:r>
          </a:p>
          <a:p>
            <a:pPr lvl="1"/>
            <a:r>
              <a:rPr lang="en-US" dirty="0" smtClean="0"/>
              <a:t>Malware</a:t>
            </a:r>
          </a:p>
          <a:p>
            <a:pPr lvl="1"/>
            <a:r>
              <a:rPr lang="en-US" dirty="0" smtClean="0"/>
              <a:t>Worms</a:t>
            </a:r>
          </a:p>
          <a:p>
            <a:pPr lvl="1"/>
            <a:r>
              <a:rPr lang="en-US" dirty="0" smtClean="0"/>
              <a:t>Spyware</a:t>
            </a:r>
          </a:p>
          <a:p>
            <a:pPr lvl="1"/>
            <a:r>
              <a:rPr lang="en-US" dirty="0" smtClean="0"/>
              <a:t>Rootkits</a:t>
            </a:r>
          </a:p>
          <a:p>
            <a:pPr lvl="1"/>
            <a:r>
              <a:rPr lang="en-US" dirty="0" smtClean="0"/>
              <a:t>Hacking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169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Security - Secure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Forensics</a:t>
            </a:r>
          </a:p>
          <a:p>
            <a:r>
              <a:rPr lang="en-US" dirty="0" smtClean="0"/>
              <a:t>Intrusion Detection</a:t>
            </a:r>
          </a:p>
          <a:p>
            <a:r>
              <a:rPr lang="en-US" dirty="0" smtClean="0"/>
              <a:t>Intrusion Protection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95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Computer </a:t>
            </a:r>
            <a:r>
              <a:rPr lang="en-US" sz="2800" dirty="0" smtClean="0"/>
              <a:t>Security - </a:t>
            </a:r>
            <a:r>
              <a:rPr lang="en-US" sz="2800" dirty="0"/>
              <a:t>Security in </a:t>
            </a:r>
            <a:r>
              <a:rPr lang="en-US" sz="2800" dirty="0" smtClean="0"/>
              <a:t>Programming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Security by Design Techniques</a:t>
            </a:r>
          </a:p>
          <a:p>
            <a:pPr lvl="1"/>
            <a:r>
              <a:rPr lang="en-US" sz="2000" dirty="0" smtClean="0"/>
              <a:t>Principle </a:t>
            </a:r>
            <a:r>
              <a:rPr lang="en-US" sz="2000" dirty="0"/>
              <a:t>of </a:t>
            </a:r>
            <a:r>
              <a:rPr lang="en-US" sz="2000" dirty="0" smtClean="0"/>
              <a:t>Least Privilege</a:t>
            </a:r>
          </a:p>
          <a:p>
            <a:pPr lvl="1"/>
            <a:r>
              <a:rPr lang="en-US" sz="2000" dirty="0" smtClean="0"/>
              <a:t>Automated </a:t>
            </a:r>
            <a:r>
              <a:rPr lang="en-US" sz="2000" dirty="0"/>
              <a:t>theorem proving </a:t>
            </a:r>
            <a:endParaRPr lang="en-US" sz="2000" dirty="0" smtClean="0"/>
          </a:p>
          <a:p>
            <a:pPr lvl="1"/>
            <a:r>
              <a:rPr lang="en-US" sz="2000" dirty="0" smtClean="0"/>
              <a:t>Code </a:t>
            </a:r>
            <a:r>
              <a:rPr lang="en-US" sz="2000" dirty="0"/>
              <a:t>reviews </a:t>
            </a:r>
            <a:endParaRPr lang="en-US" sz="2000" dirty="0" smtClean="0"/>
          </a:p>
          <a:p>
            <a:pPr lvl="1"/>
            <a:r>
              <a:rPr lang="en-US" sz="2000" dirty="0" smtClean="0"/>
              <a:t>unit </a:t>
            </a:r>
            <a:r>
              <a:rPr lang="en-US" sz="2000" dirty="0"/>
              <a:t>testing </a:t>
            </a:r>
            <a:endParaRPr lang="en-US" sz="2000" dirty="0" smtClean="0"/>
          </a:p>
          <a:p>
            <a:pPr lvl="1"/>
            <a:r>
              <a:rPr lang="en-US" sz="2000" dirty="0" smtClean="0"/>
              <a:t>Defense </a:t>
            </a:r>
            <a:r>
              <a:rPr lang="en-US" sz="2000" dirty="0"/>
              <a:t>in </a:t>
            </a:r>
            <a:r>
              <a:rPr lang="en-US" sz="2000" dirty="0" smtClean="0"/>
              <a:t>depth</a:t>
            </a:r>
          </a:p>
          <a:p>
            <a:pPr lvl="1"/>
            <a:r>
              <a:rPr lang="en-US" sz="2000" dirty="0" smtClean="0"/>
              <a:t>Default </a:t>
            </a:r>
            <a:r>
              <a:rPr lang="en-US" sz="2000" dirty="0"/>
              <a:t>secure </a:t>
            </a:r>
            <a:r>
              <a:rPr lang="en-US" sz="2000" dirty="0" smtClean="0"/>
              <a:t>settings - fail-safe safety </a:t>
            </a:r>
            <a:r>
              <a:rPr lang="en-US" sz="2000" dirty="0"/>
              <a:t>engineering). </a:t>
            </a:r>
            <a:endParaRPr lang="en-US" sz="2000" dirty="0" smtClean="0"/>
          </a:p>
          <a:p>
            <a:pPr lvl="1"/>
            <a:r>
              <a:rPr lang="en-US" sz="2000" dirty="0" smtClean="0"/>
              <a:t>Audit </a:t>
            </a:r>
            <a:r>
              <a:rPr lang="en-US" sz="2000" dirty="0"/>
              <a:t>trails </a:t>
            </a:r>
            <a:endParaRPr lang="en-US" sz="2000" dirty="0" smtClean="0"/>
          </a:p>
          <a:p>
            <a:pPr lvl="1"/>
            <a:r>
              <a:rPr lang="en-US" sz="2000" dirty="0" smtClean="0"/>
              <a:t>Full disclosure</a:t>
            </a:r>
          </a:p>
          <a:p>
            <a:r>
              <a:rPr lang="en-US" sz="2400" dirty="0" smtClean="0"/>
              <a:t>Security Patches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83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Computer Security - Security in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Defect Vulnerabilities</a:t>
            </a:r>
          </a:p>
          <a:p>
            <a:pPr lvl="1"/>
            <a:r>
              <a:rPr lang="en-US" dirty="0" smtClean="0"/>
              <a:t>Buffer overflows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ormat </a:t>
            </a:r>
            <a:r>
              <a:rPr lang="en-US" dirty="0"/>
              <a:t>string </a:t>
            </a:r>
            <a:r>
              <a:rPr lang="en-US" dirty="0" smtClean="0"/>
              <a:t>vulnerabilities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nteger overflow</a:t>
            </a:r>
          </a:p>
          <a:p>
            <a:pPr lvl="1"/>
            <a:r>
              <a:rPr lang="en-US" dirty="0" smtClean="0"/>
              <a:t>Code/command injection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501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of Computer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Picking a Programming Language</a:t>
            </a:r>
          </a:p>
          <a:p>
            <a:r>
              <a:rPr lang="en-US" dirty="0" smtClean="0"/>
              <a:t>Picking an OS platform</a:t>
            </a:r>
          </a:p>
          <a:p>
            <a:r>
              <a:rPr lang="en-US" dirty="0" smtClean="0"/>
              <a:t>Cross Platform Programming </a:t>
            </a:r>
          </a:p>
          <a:p>
            <a:pPr lvl="1"/>
            <a:r>
              <a:rPr lang="en-US" dirty="0" smtClean="0"/>
              <a:t>C Portability</a:t>
            </a:r>
          </a:p>
          <a:p>
            <a:pPr lvl="1"/>
            <a:r>
              <a:rPr lang="en-US" dirty="0" smtClean="0"/>
              <a:t>Java – </a:t>
            </a:r>
            <a:r>
              <a:rPr lang="en-US" dirty="0"/>
              <a:t>"write once, run anywhere" (WORA),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633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of Computer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as a Service (</a:t>
            </a:r>
            <a:r>
              <a:rPr lang="en-US" dirty="0" err="1"/>
              <a:t>SaaS</a:t>
            </a:r>
            <a:r>
              <a:rPr lang="en-US" dirty="0" smtClean="0"/>
              <a:t>)</a:t>
            </a:r>
          </a:p>
          <a:p>
            <a:pPr lvl="1"/>
            <a:r>
              <a:rPr lang="en-US" sz="2000" dirty="0"/>
              <a:t>Adobe Creative Cloud</a:t>
            </a:r>
          </a:p>
          <a:p>
            <a:pPr lvl="1"/>
            <a:r>
              <a:rPr lang="en-US" sz="2000" dirty="0" smtClean="0"/>
              <a:t>Apple</a:t>
            </a:r>
            <a:r>
              <a:rPr lang="en-US" sz="2000" dirty="0"/>
              <a:t>: </a:t>
            </a:r>
            <a:r>
              <a:rPr lang="en-US" sz="2000" dirty="0" err="1"/>
              <a:t>iCloud</a:t>
            </a:r>
            <a:r>
              <a:rPr lang="en-US" sz="2000" dirty="0"/>
              <a:t>, iTunes, iWork</a:t>
            </a:r>
          </a:p>
          <a:p>
            <a:pPr lvl="1"/>
            <a:r>
              <a:rPr lang="en-US" sz="2000" dirty="0"/>
              <a:t>Amazon Web Services</a:t>
            </a:r>
          </a:p>
          <a:p>
            <a:pPr lvl="1"/>
            <a:r>
              <a:rPr lang="en-US" sz="2000" dirty="0" smtClean="0"/>
              <a:t>Google </a:t>
            </a:r>
            <a:r>
              <a:rPr lang="en-US" sz="2000" dirty="0"/>
              <a:t>Apps</a:t>
            </a:r>
          </a:p>
          <a:p>
            <a:pPr lvl="1"/>
            <a:r>
              <a:rPr lang="en-US" sz="2000" dirty="0" smtClean="0"/>
              <a:t>Streaming </a:t>
            </a:r>
            <a:r>
              <a:rPr lang="en-US" sz="2000" dirty="0"/>
              <a:t>Media: </a:t>
            </a:r>
            <a:r>
              <a:rPr lang="en-US" sz="2000" dirty="0" smtClean="0"/>
              <a:t>iTunes, Netflix, YouTube, </a:t>
            </a:r>
            <a:r>
              <a:rPr lang="en-US" sz="2000" dirty="0" err="1" smtClean="0"/>
              <a:t>Spotify</a:t>
            </a:r>
            <a:endParaRPr lang="en-US" sz="2000" dirty="0"/>
          </a:p>
          <a:p>
            <a:pPr lvl="1"/>
            <a:r>
              <a:rPr lang="en-US" sz="2000" dirty="0" smtClean="0"/>
              <a:t>Microsoft </a:t>
            </a:r>
            <a:r>
              <a:rPr lang="en-US" sz="2000" dirty="0"/>
              <a:t>Office 365</a:t>
            </a:r>
          </a:p>
          <a:p>
            <a:pPr lvl="1"/>
            <a:r>
              <a:rPr lang="en-US" sz="2000" dirty="0" err="1" smtClean="0"/>
              <a:t>Salesforce</a:t>
            </a:r>
            <a:endParaRPr lang="en-US" sz="2000" dirty="0"/>
          </a:p>
          <a:p>
            <a:pPr lvl="1"/>
            <a:r>
              <a:rPr lang="en-US" sz="2000" dirty="0"/>
              <a:t>SAP</a:t>
            </a:r>
          </a:p>
          <a:p>
            <a:pPr lvl="1"/>
            <a:r>
              <a:rPr lang="en-US" sz="2000" dirty="0" err="1" smtClean="0"/>
              <a:t>Zoho</a:t>
            </a:r>
            <a:r>
              <a:rPr lang="en-US" sz="2000" dirty="0" smtClean="0"/>
              <a:t> </a:t>
            </a:r>
            <a:r>
              <a:rPr lang="en-US" sz="2000" dirty="0"/>
              <a:t>Office Suite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945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The Future of Computer Programming</a:t>
            </a:r>
            <a:r>
              <a:rPr lang="en-US" sz="2800" dirty="0" smtClean="0"/>
              <a:t> - Big Data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/>
              <a:t>sets </a:t>
            </a:r>
            <a:r>
              <a:rPr lang="en-US" dirty="0" smtClean="0"/>
              <a:t>beyond common DBMS software </a:t>
            </a:r>
          </a:p>
          <a:p>
            <a:r>
              <a:rPr lang="en-US" dirty="0" smtClean="0"/>
              <a:t>Capture</a:t>
            </a:r>
          </a:p>
          <a:p>
            <a:r>
              <a:rPr lang="en-US" dirty="0" smtClean="0"/>
              <a:t>Curate</a:t>
            </a:r>
          </a:p>
          <a:p>
            <a:r>
              <a:rPr lang="en-US" dirty="0" smtClean="0"/>
              <a:t>Manage</a:t>
            </a:r>
          </a:p>
          <a:p>
            <a:r>
              <a:rPr lang="en-US" dirty="0" smtClean="0"/>
              <a:t>Process </a:t>
            </a:r>
          </a:p>
          <a:p>
            <a:r>
              <a:rPr lang="en-US" dirty="0"/>
              <a:t>T</a:t>
            </a:r>
            <a:r>
              <a:rPr lang="en-US" dirty="0" smtClean="0"/>
              <a:t>olerable processing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86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Outline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Applications</a:t>
            </a:r>
            <a:endParaRPr lang="en-US" sz="3200" dirty="0"/>
          </a:p>
          <a:p>
            <a:pPr lvl="1"/>
            <a:r>
              <a:rPr lang="en-US" dirty="0" smtClean="0"/>
              <a:t>Chapter </a:t>
            </a:r>
            <a:r>
              <a:rPr lang="en-US" dirty="0"/>
              <a:t>1 – Database Management</a:t>
            </a:r>
            <a:r>
              <a:rPr lang="en-US" dirty="0">
                <a:ea typeface="ＭＳ Ｐゴシック" pitchFamily="34" charset="-128"/>
              </a:rPr>
              <a:t> </a:t>
            </a:r>
          </a:p>
          <a:p>
            <a:pPr lvl="1">
              <a:defRPr/>
            </a:pPr>
            <a:r>
              <a:rPr lang="en-US" dirty="0" smtClean="0"/>
              <a:t>Chapter </a:t>
            </a:r>
            <a:r>
              <a:rPr lang="en-US" dirty="0"/>
              <a:t>2 – Bioinformatics</a:t>
            </a:r>
          </a:p>
          <a:p>
            <a:pPr lvl="1">
              <a:defRPr/>
            </a:pPr>
            <a:r>
              <a:rPr lang="en-US" dirty="0" smtClean="0"/>
              <a:t>Chapter </a:t>
            </a:r>
            <a:r>
              <a:rPr lang="en-US" dirty="0"/>
              <a:t>3 – Computer Security</a:t>
            </a:r>
          </a:p>
          <a:p>
            <a:pPr lvl="1">
              <a:defRPr/>
            </a:pPr>
            <a:r>
              <a:rPr lang="en-US" dirty="0" smtClean="0"/>
              <a:t>Chapter 5 </a:t>
            </a:r>
            <a:r>
              <a:rPr lang="en-US" dirty="0"/>
              <a:t>– The Future of Computer </a:t>
            </a:r>
            <a:r>
              <a:rPr lang="en-US" dirty="0" smtClean="0"/>
              <a:t>Programming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ea typeface="ＭＳ Ｐゴシック" pitchFamily="34" charset="-128"/>
            </a:endParaRPr>
          </a:p>
          <a:p>
            <a:endParaRPr lang="en-US" sz="4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8/29/2013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75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Future of Computer </a:t>
            </a:r>
            <a:r>
              <a:rPr lang="en-US" sz="3200" dirty="0" smtClean="0"/>
              <a:t>Programming</a:t>
            </a:r>
            <a:br>
              <a:rPr lang="en-US" sz="3200" dirty="0" smtClean="0"/>
            </a:br>
            <a:r>
              <a:rPr lang="en-US" sz="3200" dirty="0" smtClean="0"/>
              <a:t>Big Data Examples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Big Science</a:t>
            </a:r>
          </a:p>
          <a:p>
            <a:r>
              <a:rPr lang="en-US" dirty="0" smtClean="0"/>
              <a:t>RFID</a:t>
            </a:r>
          </a:p>
          <a:p>
            <a:r>
              <a:rPr lang="en-US" dirty="0"/>
              <a:t>S</a:t>
            </a:r>
            <a:r>
              <a:rPr lang="en-US" dirty="0" smtClean="0"/>
              <a:t>ensor </a:t>
            </a:r>
            <a:r>
              <a:rPr lang="en-US" dirty="0"/>
              <a:t>N</a:t>
            </a:r>
            <a:r>
              <a:rPr lang="en-US" dirty="0" smtClean="0"/>
              <a:t>etworks</a:t>
            </a:r>
          </a:p>
          <a:p>
            <a:r>
              <a:rPr lang="en-US" dirty="0" smtClean="0"/>
              <a:t>Social Networks</a:t>
            </a:r>
          </a:p>
          <a:p>
            <a:r>
              <a:rPr lang="en-US" dirty="0"/>
              <a:t>A</a:t>
            </a:r>
            <a:r>
              <a:rPr lang="en-US" dirty="0" smtClean="0"/>
              <a:t>stronomy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tmospheric Science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Genomics </a:t>
            </a:r>
            <a:endParaRPr lang="en-US" dirty="0"/>
          </a:p>
          <a:p>
            <a:r>
              <a:rPr lang="en-US" dirty="0" smtClean="0"/>
              <a:t>Military surveillance</a:t>
            </a:r>
            <a:endParaRPr lang="en-US" dirty="0"/>
          </a:p>
          <a:p>
            <a:r>
              <a:rPr lang="en-US" dirty="0" smtClean="0"/>
              <a:t>Medical Records</a:t>
            </a:r>
            <a:endParaRPr lang="en-US" dirty="0"/>
          </a:p>
          <a:p>
            <a:r>
              <a:rPr lang="en-US" dirty="0" smtClean="0"/>
              <a:t>Video archives</a:t>
            </a:r>
            <a:endParaRPr lang="en-US" dirty="0"/>
          </a:p>
          <a:p>
            <a:r>
              <a:rPr lang="en-US" dirty="0" smtClean="0"/>
              <a:t>Ecommerce</a:t>
            </a:r>
          </a:p>
          <a:p>
            <a:r>
              <a:rPr lang="en-US" dirty="0" smtClean="0"/>
              <a:t>Telematics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710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Applications</a:t>
            </a:r>
            <a:endParaRPr lang="en-US" sz="2400" dirty="0"/>
          </a:p>
          <a:p>
            <a:pPr lvl="1"/>
            <a:r>
              <a:rPr lang="en-US" sz="1800" dirty="0" smtClean="0"/>
              <a:t>Chapter </a:t>
            </a:r>
            <a:r>
              <a:rPr lang="en-US" sz="1800" dirty="0"/>
              <a:t>1 – Database Management</a:t>
            </a:r>
            <a:r>
              <a:rPr lang="en-US" sz="1800" dirty="0">
                <a:ea typeface="ＭＳ Ｐゴシック" pitchFamily="34" charset="-128"/>
              </a:rPr>
              <a:t> </a:t>
            </a:r>
          </a:p>
          <a:p>
            <a:pPr lvl="1">
              <a:defRPr/>
            </a:pPr>
            <a:r>
              <a:rPr lang="en-US" sz="1800" dirty="0" smtClean="0"/>
              <a:t>Chapter </a:t>
            </a:r>
            <a:r>
              <a:rPr lang="en-US" sz="1800" dirty="0"/>
              <a:t>2 – Bioinformatics</a:t>
            </a:r>
          </a:p>
          <a:p>
            <a:pPr lvl="1">
              <a:defRPr/>
            </a:pPr>
            <a:r>
              <a:rPr lang="en-US" sz="1800" dirty="0" smtClean="0"/>
              <a:t>Chapter </a:t>
            </a:r>
            <a:r>
              <a:rPr lang="en-US" sz="1800" dirty="0"/>
              <a:t>3 – Computer Security</a:t>
            </a:r>
          </a:p>
          <a:p>
            <a:pPr lvl="1">
              <a:defRPr/>
            </a:pPr>
            <a:r>
              <a:rPr lang="en-US" sz="1800" dirty="0" smtClean="0"/>
              <a:t>Chapter 5 </a:t>
            </a:r>
            <a:r>
              <a:rPr lang="en-US" sz="1800" dirty="0"/>
              <a:t>– The Future of Computer </a:t>
            </a:r>
            <a:r>
              <a:rPr lang="en-US" sz="1800" dirty="0" smtClean="0"/>
              <a:t>Programming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>
              <a:ea typeface="ＭＳ Ｐゴシック" pitchFamily="34" charset="-128"/>
            </a:endParaRPr>
          </a:p>
          <a:p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8/29/2013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55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Class </a:t>
            </a:r>
            <a:r>
              <a:rPr lang="en-US" sz="2800" dirty="0" smtClean="0"/>
              <a:t>Review - </a:t>
            </a:r>
            <a:r>
              <a:rPr lang="en-US" sz="2800" dirty="0">
                <a:ea typeface="ＭＳ Ｐゴシック" pitchFamily="34" charset="-128"/>
              </a:rPr>
              <a:t>Session I - Wednesday, </a:t>
            </a:r>
            <a:r>
              <a:rPr lang="en-US" sz="2800" dirty="0" smtClean="0"/>
              <a:t>9/4/2013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45005"/>
            <a:ext cx="8750300" cy="419258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pitchFamily="34" charset="-128"/>
              </a:rPr>
              <a:t>Part I - </a:t>
            </a:r>
            <a:r>
              <a:rPr lang="en-US" dirty="0"/>
              <a:t>Getting Started 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Course Introduction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Part </a:t>
            </a:r>
            <a:r>
              <a:rPr lang="en-US" sz="2000" dirty="0">
                <a:ea typeface="ＭＳ Ｐゴシック" pitchFamily="34" charset="-128"/>
              </a:rPr>
              <a:t>I - Chapter 1. Getting Started Programming a Computer</a:t>
            </a:r>
          </a:p>
          <a:p>
            <a:pPr lvl="1">
              <a:defRPr/>
            </a:pPr>
            <a:r>
              <a:rPr lang="en-US" sz="2000" dirty="0">
                <a:ea typeface="ＭＳ Ｐゴシック" pitchFamily="34" charset="-128"/>
              </a:rPr>
              <a:t>Part I - Chapter 2. </a:t>
            </a:r>
            <a:r>
              <a:rPr lang="en-US" sz="2000" dirty="0"/>
              <a:t>Different Methods for Writing </a:t>
            </a:r>
            <a:r>
              <a:rPr lang="en-US" sz="2000" dirty="0" smtClean="0"/>
              <a:t>Programs</a:t>
            </a:r>
          </a:p>
          <a:p>
            <a:pPr lvl="1">
              <a:defRPr/>
            </a:pPr>
            <a:r>
              <a:rPr lang="en-US" sz="2000" dirty="0">
                <a:ea typeface="ＭＳ Ｐゴシック" pitchFamily="34" charset="-128"/>
              </a:rPr>
              <a:t>Part I - Chapter 3. Types of Programming </a:t>
            </a:r>
            <a:r>
              <a:rPr lang="en-US" sz="2000" dirty="0" smtClean="0">
                <a:ea typeface="ＭＳ Ｐゴシック" pitchFamily="34" charset="-128"/>
              </a:rPr>
              <a:t>Languages</a:t>
            </a:r>
          </a:p>
          <a:p>
            <a:pPr lvl="1">
              <a:defRPr/>
            </a:pPr>
            <a:r>
              <a:rPr lang="en-US" sz="2000" dirty="0">
                <a:ea typeface="ＭＳ Ｐゴシック" pitchFamily="34" charset="-128"/>
              </a:rPr>
              <a:t>Part I - </a:t>
            </a:r>
            <a:r>
              <a:rPr lang="en-US" sz="2000" dirty="0" smtClean="0">
                <a:ea typeface="ＭＳ Ｐゴシック" pitchFamily="34" charset="-128"/>
              </a:rPr>
              <a:t>Chapter </a:t>
            </a:r>
            <a:r>
              <a:rPr lang="en-US" sz="2000" dirty="0">
                <a:ea typeface="ＭＳ Ｐゴシック" pitchFamily="34" charset="-128"/>
              </a:rPr>
              <a:t>4. Programming </a:t>
            </a:r>
            <a:r>
              <a:rPr lang="en-US" sz="2000" dirty="0" smtClean="0">
                <a:ea typeface="ＭＳ Ｐゴシック" pitchFamily="34" charset="-128"/>
              </a:rPr>
              <a:t>Tools</a:t>
            </a:r>
          </a:p>
          <a:p>
            <a:pPr lvl="1">
              <a:defRPr/>
            </a:pPr>
            <a:r>
              <a:rPr lang="en-US" sz="2000" dirty="0">
                <a:ea typeface="ＭＳ Ｐゴシック" pitchFamily="34" charset="-128"/>
              </a:rPr>
              <a:t>Part I - </a:t>
            </a:r>
            <a:r>
              <a:rPr lang="en-US" sz="2000" dirty="0" smtClean="0">
                <a:ea typeface="ＭＳ Ｐゴシック" pitchFamily="34" charset="-128"/>
              </a:rPr>
              <a:t>Chapter </a:t>
            </a:r>
            <a:r>
              <a:rPr lang="en-US" sz="2000" dirty="0">
                <a:ea typeface="ＭＳ Ｐゴシック" pitchFamily="34" charset="-128"/>
              </a:rPr>
              <a:t>5. Managing Large Projects with Software </a:t>
            </a:r>
            <a:r>
              <a:rPr lang="en-US" sz="2000" dirty="0" smtClean="0">
                <a:ea typeface="ＭＳ Ｐゴシック" pitchFamily="34" charset="-128"/>
              </a:rPr>
              <a:t>Engineering</a:t>
            </a:r>
            <a:br>
              <a:rPr lang="en-US" sz="2000" dirty="0" smtClean="0">
                <a:ea typeface="ＭＳ Ｐゴシック" pitchFamily="34" charset="-128"/>
              </a:rPr>
            </a:br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077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Class </a:t>
            </a:r>
            <a:r>
              <a:rPr lang="en-US" sz="2800" dirty="0"/>
              <a:t>Review - </a:t>
            </a:r>
            <a:r>
              <a:rPr lang="en-US" sz="2800" dirty="0">
                <a:ea typeface="ＭＳ Ｐゴシック" pitchFamily="34" charset="-128"/>
              </a:rPr>
              <a:t>Session 2 - Saturday, 9/7/2013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Part II -  Programming Basics 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1 </a:t>
            </a:r>
            <a:r>
              <a:rPr lang="en-US" sz="2000" dirty="0">
                <a:ea typeface="ＭＳ Ｐゴシック" pitchFamily="34" charset="-128"/>
              </a:rPr>
              <a:t>How Programs Work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Part </a:t>
            </a:r>
            <a:r>
              <a:rPr lang="en-US" sz="2000" dirty="0">
                <a:ea typeface="ＭＳ Ｐゴシック" pitchFamily="34" charset="-128"/>
              </a:rPr>
              <a:t>II - Chapter </a:t>
            </a:r>
            <a:r>
              <a:rPr lang="en-US" sz="2000" dirty="0" smtClean="0">
                <a:ea typeface="ＭＳ Ｐゴシック" pitchFamily="34" charset="-128"/>
              </a:rPr>
              <a:t>2 </a:t>
            </a:r>
            <a:r>
              <a:rPr lang="en-US" sz="2000" dirty="0"/>
              <a:t>Variables, Data Types, and </a:t>
            </a:r>
            <a:r>
              <a:rPr lang="en-US" sz="2000" dirty="0" smtClean="0"/>
              <a:t>Constants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3 </a:t>
            </a:r>
            <a:r>
              <a:rPr lang="en-US" sz="2000" dirty="0" smtClean="0"/>
              <a:t>Manipulating Data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4 </a:t>
            </a:r>
            <a:r>
              <a:rPr lang="en-US" sz="2000" dirty="0" smtClean="0"/>
              <a:t>Making </a:t>
            </a:r>
            <a:r>
              <a:rPr lang="en-US" sz="2000" dirty="0"/>
              <a:t>Decisions by </a:t>
            </a:r>
            <a:r>
              <a:rPr lang="en-US" sz="2000" dirty="0" smtClean="0"/>
              <a:t>Branching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5 </a:t>
            </a:r>
            <a:r>
              <a:rPr lang="en-US" sz="2000" dirty="0" smtClean="0"/>
              <a:t>Repeating </a:t>
            </a:r>
            <a:r>
              <a:rPr lang="en-US" sz="2000" dirty="0"/>
              <a:t>Commands by </a:t>
            </a:r>
            <a:r>
              <a:rPr lang="en-US" sz="2000" dirty="0" smtClean="0"/>
              <a:t>Looping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6 </a:t>
            </a:r>
            <a:r>
              <a:rPr lang="en-US" sz="2000" dirty="0" smtClean="0"/>
              <a:t>Breaking </a:t>
            </a:r>
            <a:r>
              <a:rPr lang="en-US" sz="2000" dirty="0"/>
              <a:t>a Large Program into </a:t>
            </a:r>
            <a:r>
              <a:rPr lang="en-US" sz="2000" dirty="0" smtClean="0"/>
              <a:t>Subprograms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7 </a:t>
            </a:r>
            <a:r>
              <a:rPr lang="en-US" sz="2000" dirty="0" smtClean="0"/>
              <a:t>Breaking </a:t>
            </a:r>
            <a:r>
              <a:rPr lang="en-US" sz="2000" dirty="0"/>
              <a:t>a Large Program into </a:t>
            </a:r>
            <a:r>
              <a:rPr lang="en-US" sz="2000" dirty="0" smtClean="0"/>
              <a:t>Objects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Part </a:t>
            </a:r>
            <a:r>
              <a:rPr lang="en-US" sz="2000" dirty="0">
                <a:ea typeface="ＭＳ Ｐゴシック" pitchFamily="34" charset="-128"/>
              </a:rPr>
              <a:t>II - Chapter </a:t>
            </a:r>
            <a:r>
              <a:rPr lang="en-US" sz="2000" dirty="0" smtClean="0">
                <a:ea typeface="ＭＳ Ｐゴシック" pitchFamily="34" charset="-128"/>
              </a:rPr>
              <a:t>9 </a:t>
            </a:r>
            <a:r>
              <a:rPr lang="en-US" sz="2000" dirty="0" smtClean="0"/>
              <a:t>Documenting </a:t>
            </a:r>
            <a:r>
              <a:rPr lang="en-US" sz="2000" dirty="0"/>
              <a:t>Your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677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Class </a:t>
            </a:r>
            <a:r>
              <a:rPr lang="en-US" sz="2800" dirty="0"/>
              <a:t>Review - </a:t>
            </a:r>
            <a:r>
              <a:rPr lang="en-US" sz="2800" dirty="0">
                <a:ea typeface="ＭＳ Ｐゴシック" pitchFamily="34" charset="-128"/>
              </a:rPr>
              <a:t>Session 3 - Monday, </a:t>
            </a:r>
            <a:r>
              <a:rPr lang="en-US" sz="2800" dirty="0" smtClean="0">
                <a:ea typeface="ＭＳ Ｐゴシック" pitchFamily="34" charset="-128"/>
              </a:rPr>
              <a:t>9/9/2013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a typeface="ＭＳ Ｐゴシック" pitchFamily="34" charset="-128"/>
              </a:rPr>
              <a:t>Part </a:t>
            </a:r>
            <a:r>
              <a:rPr lang="en-US" sz="2400" dirty="0" smtClean="0">
                <a:ea typeface="ＭＳ Ｐゴシック" pitchFamily="34" charset="-128"/>
              </a:rPr>
              <a:t>III - </a:t>
            </a:r>
            <a:r>
              <a:rPr lang="en-US" sz="2400" dirty="0"/>
              <a:t>Data Structures </a:t>
            </a:r>
            <a:endParaRPr lang="en-US" sz="2400" dirty="0" smtClean="0"/>
          </a:p>
          <a:p>
            <a:pPr lvl="1"/>
            <a:r>
              <a:rPr lang="en-US" sz="1800" dirty="0">
                <a:ea typeface="ＭＳ Ｐゴシック" pitchFamily="34" charset="-128"/>
              </a:rPr>
              <a:t>Part III </a:t>
            </a:r>
            <a:r>
              <a:rPr lang="en-US" sz="1800" dirty="0" smtClean="0">
                <a:ea typeface="ＭＳ Ｐゴシック" pitchFamily="34" charset="-128"/>
              </a:rPr>
              <a:t>- </a:t>
            </a:r>
            <a:r>
              <a:rPr lang="en-US" sz="1800" dirty="0" smtClean="0"/>
              <a:t>Chapter 1 </a:t>
            </a:r>
            <a:r>
              <a:rPr lang="en-US" sz="1800" dirty="0"/>
              <a:t>- Structures and </a:t>
            </a:r>
            <a:r>
              <a:rPr lang="en-US" sz="1800" dirty="0" smtClean="0"/>
              <a:t>Arrays</a:t>
            </a:r>
            <a:br>
              <a:rPr lang="en-US" sz="1800" dirty="0" smtClean="0"/>
            </a:br>
            <a:endParaRPr lang="en-US" sz="2000" dirty="0"/>
          </a:p>
          <a:p>
            <a:r>
              <a:rPr lang="en-US" sz="2400" dirty="0">
                <a:ea typeface="ＭＳ Ｐゴシック" pitchFamily="34" charset="-128"/>
              </a:rPr>
              <a:t>Part </a:t>
            </a:r>
            <a:r>
              <a:rPr lang="en-US" sz="2400" dirty="0" smtClean="0">
                <a:ea typeface="ＭＳ Ｐゴシック" pitchFamily="34" charset="-128"/>
              </a:rPr>
              <a:t>IV – </a:t>
            </a:r>
            <a:r>
              <a:rPr lang="en-US" sz="2400" dirty="0" smtClean="0"/>
              <a:t>Algorithms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Part </a:t>
            </a:r>
            <a:r>
              <a:rPr lang="en-US" sz="1800" dirty="0" smtClean="0">
                <a:ea typeface="ＭＳ Ｐゴシック" pitchFamily="34" charset="-128"/>
              </a:rPr>
              <a:t>IV </a:t>
            </a:r>
            <a:r>
              <a:rPr lang="en-US" sz="1800" dirty="0">
                <a:ea typeface="ＭＳ Ｐゴシック" pitchFamily="34" charset="-128"/>
              </a:rPr>
              <a:t>- </a:t>
            </a:r>
            <a:r>
              <a:rPr lang="en-US" sz="1800" dirty="0" smtClean="0"/>
              <a:t>Chapter 1 </a:t>
            </a:r>
            <a:r>
              <a:rPr lang="en-US" sz="1800" dirty="0"/>
              <a:t>- Sorting </a:t>
            </a:r>
            <a:r>
              <a:rPr lang="en-US" sz="1800" dirty="0" smtClean="0"/>
              <a:t>Algorithm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Part IV - </a:t>
            </a:r>
            <a:r>
              <a:rPr lang="en-US" sz="1800" dirty="0" smtClean="0"/>
              <a:t>Chapter 2 - Searching </a:t>
            </a:r>
            <a:r>
              <a:rPr lang="en-US" sz="1800" dirty="0"/>
              <a:t>Algorithms</a:t>
            </a:r>
            <a:endParaRPr lang="en-US" sz="1800" dirty="0" smtClean="0"/>
          </a:p>
          <a:p>
            <a:pPr lvl="1"/>
            <a:r>
              <a:rPr lang="en-US" sz="1800" dirty="0">
                <a:ea typeface="ＭＳ Ｐゴシック" pitchFamily="34" charset="-128"/>
              </a:rPr>
              <a:t>Part IV - </a:t>
            </a:r>
            <a:r>
              <a:rPr lang="en-US" sz="1800" dirty="0" smtClean="0"/>
              <a:t>Chapter 3 -</a:t>
            </a:r>
            <a:r>
              <a:rPr lang="en-US" sz="1800" dirty="0"/>
              <a:t> String </a:t>
            </a:r>
            <a:r>
              <a:rPr lang="en-US" sz="1800" dirty="0" smtClean="0"/>
              <a:t>Searching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2400" dirty="0">
                <a:ea typeface="ＭＳ Ｐゴシック" pitchFamily="34" charset="-128"/>
              </a:rPr>
              <a:t>Part </a:t>
            </a:r>
            <a:r>
              <a:rPr lang="en-US" sz="2400" dirty="0" smtClean="0">
                <a:ea typeface="ＭＳ Ｐゴシック" pitchFamily="34" charset="-128"/>
              </a:rPr>
              <a:t>V – </a:t>
            </a:r>
            <a:r>
              <a:rPr lang="en-US" sz="2400" dirty="0" smtClean="0"/>
              <a:t>Web Programming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Part V </a:t>
            </a:r>
            <a:r>
              <a:rPr lang="en-US" sz="1800" dirty="0" smtClean="0">
                <a:ea typeface="ＭＳ Ｐゴシック" pitchFamily="34" charset="-128"/>
              </a:rPr>
              <a:t>– </a:t>
            </a:r>
            <a:r>
              <a:rPr lang="en-US" sz="1800" dirty="0"/>
              <a:t>Chapter 1 - </a:t>
            </a:r>
            <a:r>
              <a:rPr lang="en-US" sz="1800" dirty="0" err="1"/>
              <a:t>HyperText</a:t>
            </a:r>
            <a:r>
              <a:rPr lang="en-US" sz="1800" dirty="0"/>
              <a:t> Markup </a:t>
            </a:r>
            <a:r>
              <a:rPr lang="en-US" sz="1800" dirty="0" smtClean="0"/>
              <a:t>Language (HTML)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Part V – </a:t>
            </a:r>
            <a:r>
              <a:rPr lang="en-US" sz="1800" dirty="0"/>
              <a:t>Chapter </a:t>
            </a:r>
            <a:r>
              <a:rPr lang="en-US" sz="1800" dirty="0" smtClean="0"/>
              <a:t>2 </a:t>
            </a:r>
            <a:r>
              <a:rPr lang="en-US" sz="1800" dirty="0"/>
              <a:t>- </a:t>
            </a:r>
            <a:r>
              <a:rPr lang="en-US" sz="1800" dirty="0" smtClean="0"/>
              <a:t>Cascading Style Sheets (CSS)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Part V – </a:t>
            </a:r>
            <a:r>
              <a:rPr lang="en-US" sz="1800" dirty="0"/>
              <a:t>Chapter </a:t>
            </a:r>
            <a:r>
              <a:rPr lang="en-US" sz="1800" dirty="0" smtClean="0"/>
              <a:t>3 </a:t>
            </a:r>
            <a:r>
              <a:rPr lang="en-US" sz="1800" dirty="0"/>
              <a:t>- </a:t>
            </a:r>
            <a:r>
              <a:rPr lang="en-US" sz="1800" dirty="0" smtClean="0"/>
              <a:t>JavaScript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54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Class </a:t>
            </a:r>
            <a:r>
              <a:rPr lang="en-US" sz="2400" dirty="0"/>
              <a:t>Review -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>
                <a:ea typeface="ＭＳ Ｐゴシック" pitchFamily="34" charset="-128"/>
              </a:rPr>
              <a:t>Session 4 </a:t>
            </a:r>
            <a:r>
              <a:rPr lang="en-US" sz="2400" dirty="0" smtClean="0">
                <a:ea typeface="ＭＳ Ｐゴシック" pitchFamily="34" charset="-128"/>
              </a:rPr>
              <a:t>- Wednesday</a:t>
            </a:r>
            <a:r>
              <a:rPr lang="en-US" sz="2400" dirty="0">
                <a:ea typeface="ＭＳ Ｐゴシック" pitchFamily="34" charset="-128"/>
              </a:rPr>
              <a:t>, 9/11/2013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a typeface="ＭＳ Ｐゴシック" pitchFamily="34" charset="-128"/>
              </a:rPr>
              <a:t>Part V – </a:t>
            </a:r>
            <a:r>
              <a:rPr lang="en-US" sz="2400" dirty="0"/>
              <a:t>Web </a:t>
            </a:r>
            <a:r>
              <a:rPr lang="en-US" sz="2400" dirty="0" smtClean="0"/>
              <a:t>Programming Languages</a:t>
            </a:r>
            <a:endParaRPr lang="en-US" sz="2400" dirty="0"/>
          </a:p>
          <a:p>
            <a:pPr lvl="1">
              <a:defRPr/>
            </a:pPr>
            <a:r>
              <a:rPr lang="en-US" sz="1800" dirty="0" smtClean="0">
                <a:ea typeface="ＭＳ Ｐゴシック" pitchFamily="34" charset="-128"/>
              </a:rPr>
              <a:t>Part V - Classic ASP &amp; ASP.NET </a:t>
            </a:r>
            <a:endParaRPr lang="en-US" sz="18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 - </a:t>
            </a:r>
            <a:r>
              <a:rPr lang="en-US" sz="1800" dirty="0" smtClean="0"/>
              <a:t>Chapter 4 – PHP 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 - </a:t>
            </a:r>
            <a:r>
              <a:rPr lang="en-US" sz="1800" dirty="0" smtClean="0"/>
              <a:t>Chapter 5 </a:t>
            </a:r>
            <a:r>
              <a:rPr lang="en-US" sz="1800" dirty="0"/>
              <a:t>– </a:t>
            </a:r>
            <a:r>
              <a:rPr lang="en-US" sz="1800" dirty="0" smtClean="0"/>
              <a:t>Ruby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 - </a:t>
            </a:r>
            <a:r>
              <a:rPr lang="en-US" sz="1800" dirty="0" smtClean="0"/>
              <a:t>XML</a:t>
            </a:r>
            <a:br>
              <a:rPr lang="en-US" sz="1800" dirty="0" smtClean="0"/>
            </a:br>
            <a:endParaRPr lang="en-US" sz="180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sz="2400" dirty="0">
                <a:ea typeface="ＭＳ Ｐゴシック" pitchFamily="34" charset="-128"/>
              </a:rPr>
              <a:t>Part </a:t>
            </a:r>
            <a:r>
              <a:rPr lang="en-US" sz="2400" dirty="0" smtClean="0">
                <a:ea typeface="ＭＳ Ｐゴシック" pitchFamily="34" charset="-128"/>
              </a:rPr>
              <a:t>VI </a:t>
            </a:r>
            <a:r>
              <a:rPr lang="en-US" sz="2400" dirty="0">
                <a:ea typeface="ＭＳ Ｐゴシック" pitchFamily="34" charset="-128"/>
              </a:rPr>
              <a:t>– </a:t>
            </a:r>
            <a:r>
              <a:rPr lang="en-US" sz="2400" dirty="0"/>
              <a:t>Programming Language Syntax </a:t>
            </a:r>
            <a:endParaRPr lang="en-US" sz="2400" dirty="0" smtClean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800" dirty="0" smtClean="0">
                <a:ea typeface="ＭＳ Ｐゴシック" pitchFamily="34" charset="-128"/>
              </a:rPr>
              <a:t>Part VI - Chapter 1 - </a:t>
            </a:r>
            <a:r>
              <a:rPr lang="en-US" sz="1800" dirty="0"/>
              <a:t>C and C</a:t>
            </a:r>
            <a:r>
              <a:rPr lang="en-US" sz="1800" dirty="0" smtClean="0"/>
              <a:t>++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VI - Chapter </a:t>
            </a:r>
            <a:r>
              <a:rPr lang="en-US" sz="1800" dirty="0" smtClean="0">
                <a:ea typeface="ＭＳ Ｐゴシック" pitchFamily="34" charset="-128"/>
              </a:rPr>
              <a:t>2 </a:t>
            </a:r>
            <a:r>
              <a:rPr lang="en-US" sz="1800" dirty="0">
                <a:ea typeface="ＭＳ Ｐゴシック" pitchFamily="34" charset="-128"/>
              </a:rPr>
              <a:t>- </a:t>
            </a:r>
            <a:r>
              <a:rPr lang="en-US" sz="1800" dirty="0" smtClean="0"/>
              <a:t>Java </a:t>
            </a:r>
            <a:r>
              <a:rPr lang="en-US" sz="1800" dirty="0"/>
              <a:t>and C</a:t>
            </a:r>
            <a:r>
              <a:rPr lang="en-US" sz="1800" dirty="0" smtClean="0"/>
              <a:t>#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VI - Chapter </a:t>
            </a:r>
            <a:r>
              <a:rPr lang="en-US" sz="1800" dirty="0" smtClean="0">
                <a:ea typeface="ＭＳ Ｐゴシック" pitchFamily="34" charset="-128"/>
              </a:rPr>
              <a:t>3 </a:t>
            </a:r>
            <a:r>
              <a:rPr lang="en-US" sz="1800" dirty="0">
                <a:ea typeface="ＭＳ Ｐゴシック" pitchFamily="34" charset="-128"/>
              </a:rPr>
              <a:t>- </a:t>
            </a:r>
            <a:r>
              <a:rPr lang="en-US" sz="1800" dirty="0" smtClean="0"/>
              <a:t>Perl </a:t>
            </a:r>
            <a:r>
              <a:rPr lang="en-US" sz="1800" dirty="0"/>
              <a:t>and </a:t>
            </a:r>
            <a:r>
              <a:rPr lang="en-US" sz="1800" dirty="0" smtClean="0"/>
              <a:t>Python</a:t>
            </a:r>
          </a:p>
          <a:p>
            <a:pPr lvl="1">
              <a:defRPr/>
            </a:pPr>
            <a:r>
              <a:rPr lang="en-US" sz="1800" dirty="0" smtClean="0">
                <a:ea typeface="ＭＳ Ｐゴシック" pitchFamily="34" charset="-128"/>
              </a:rPr>
              <a:t>Part </a:t>
            </a:r>
            <a:r>
              <a:rPr lang="en-US" sz="1800" dirty="0">
                <a:ea typeface="ＭＳ Ｐゴシック" pitchFamily="34" charset="-128"/>
              </a:rPr>
              <a:t>VI - </a:t>
            </a:r>
            <a:r>
              <a:rPr lang="en-US" sz="1800" dirty="0" smtClean="0"/>
              <a:t>SQL</a:t>
            </a:r>
            <a:br>
              <a:rPr lang="en-US" sz="1800" dirty="0" smtClean="0"/>
            </a:br>
            <a:endParaRPr lang="en-US" sz="1800" dirty="0">
              <a:ea typeface="ＭＳ Ｐゴシック" pitchFamily="34" charset="-128"/>
            </a:endParaRPr>
          </a:p>
          <a:p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8/29/2013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58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Class </a:t>
            </a:r>
            <a:r>
              <a:rPr lang="en-US" sz="2400" dirty="0"/>
              <a:t>Review -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>
                <a:ea typeface="ＭＳ Ｐゴシック" pitchFamily="34" charset="-128"/>
              </a:rPr>
              <a:t>Session </a:t>
            </a:r>
            <a:r>
              <a:rPr lang="en-US" sz="2400" dirty="0" smtClean="0">
                <a:ea typeface="ＭＳ Ｐゴシック" pitchFamily="34" charset="-128"/>
              </a:rPr>
              <a:t>5 - Saturday, 9/14/2013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a typeface="ＭＳ Ｐゴシック" pitchFamily="34" charset="-128"/>
              </a:rPr>
              <a:t>Part </a:t>
            </a:r>
            <a:r>
              <a:rPr lang="en-US" sz="2400" dirty="0" smtClean="0">
                <a:ea typeface="ＭＳ Ｐゴシック" pitchFamily="34" charset="-128"/>
              </a:rPr>
              <a:t>VII </a:t>
            </a:r>
            <a:r>
              <a:rPr lang="en-US" sz="2400" dirty="0">
                <a:ea typeface="ＭＳ Ｐゴシック" pitchFamily="34" charset="-128"/>
              </a:rPr>
              <a:t>–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sz="1800" dirty="0" smtClean="0"/>
              <a:t>Part VII - Chapter 1 </a:t>
            </a:r>
            <a:r>
              <a:rPr lang="en-US" sz="1800" dirty="0"/>
              <a:t>– Database Management</a:t>
            </a:r>
            <a:r>
              <a:rPr lang="en-US" sz="1800" dirty="0" smtClean="0">
                <a:ea typeface="ＭＳ Ｐゴシック" pitchFamily="34" charset="-128"/>
              </a:rPr>
              <a:t> </a:t>
            </a:r>
            <a:endParaRPr lang="en-US" sz="18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800" dirty="0"/>
              <a:t>Part VII - Chapter </a:t>
            </a:r>
            <a:r>
              <a:rPr lang="en-US" sz="1800" dirty="0" smtClean="0"/>
              <a:t>2 – </a:t>
            </a:r>
            <a:r>
              <a:rPr lang="en-US" sz="1800" dirty="0"/>
              <a:t>Bioinformatics</a:t>
            </a:r>
            <a:endParaRPr lang="en-US" sz="1800" dirty="0" smtClean="0"/>
          </a:p>
          <a:p>
            <a:pPr lvl="1">
              <a:defRPr/>
            </a:pPr>
            <a:r>
              <a:rPr lang="en-US" sz="1800" dirty="0"/>
              <a:t>Part VII - Chapter </a:t>
            </a:r>
            <a:r>
              <a:rPr lang="en-US" sz="1800" dirty="0" smtClean="0"/>
              <a:t>3 </a:t>
            </a:r>
            <a:r>
              <a:rPr lang="en-US" sz="1800" dirty="0"/>
              <a:t>– Computer </a:t>
            </a:r>
            <a:r>
              <a:rPr lang="en-US" sz="1800" dirty="0" smtClean="0"/>
              <a:t>Security</a:t>
            </a:r>
          </a:p>
          <a:p>
            <a:pPr lvl="1">
              <a:defRPr/>
            </a:pPr>
            <a:r>
              <a:rPr lang="en-US" sz="1800" dirty="0"/>
              <a:t>Part VII - Chapter </a:t>
            </a:r>
            <a:r>
              <a:rPr lang="en-US" sz="1800" dirty="0" smtClean="0"/>
              <a:t>5 </a:t>
            </a:r>
            <a:r>
              <a:rPr lang="en-US" sz="1800" dirty="0"/>
              <a:t>– </a:t>
            </a:r>
            <a:r>
              <a:rPr lang="en-US" sz="1800" dirty="0" smtClean="0"/>
              <a:t>The </a:t>
            </a:r>
            <a:r>
              <a:rPr lang="en-US" sz="1800" dirty="0"/>
              <a:t>Future of Computer </a:t>
            </a:r>
            <a:r>
              <a:rPr lang="en-US" sz="1800" dirty="0" smtClean="0"/>
              <a:t>Programming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8/29/2013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41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WD&amp;CE Course Evaluation Form</a:t>
            </a:r>
            <a:endParaRPr lang="en-US" dirty="0"/>
          </a:p>
          <a:p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webdb.montgomerycollege.edu/internet/wdceevals/wdceevals.cfm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dirty="0"/>
          </a:p>
          <a:p>
            <a:r>
              <a:rPr lang="en-US" dirty="0"/>
              <a:t>Course Registration Number (CRN #):  </a:t>
            </a:r>
            <a:r>
              <a:rPr lang="en-US" dirty="0"/>
              <a:t>25573</a:t>
            </a:r>
          </a:p>
          <a:p>
            <a:r>
              <a:rPr lang="en-US" dirty="0"/>
              <a:t>Course Name:  </a:t>
            </a:r>
            <a:r>
              <a:rPr lang="en-US" dirty="0"/>
              <a:t>Programming Fundamentals</a:t>
            </a:r>
          </a:p>
          <a:p>
            <a:r>
              <a:rPr lang="en-US" dirty="0"/>
              <a:t>Start Date:  </a:t>
            </a:r>
            <a:r>
              <a:rPr lang="en-US" dirty="0"/>
              <a:t>Wednesday, </a:t>
            </a:r>
            <a:r>
              <a:rPr lang="en-US" dirty="0" smtClean="0"/>
              <a:t>9/4/2013</a:t>
            </a:r>
          </a:p>
          <a:p>
            <a:r>
              <a:rPr lang="en-US" dirty="0" smtClean="0"/>
              <a:t>Instructor's </a:t>
            </a:r>
            <a:r>
              <a:rPr lang="en-US" dirty="0"/>
              <a:t>Name: Carl M. Burnett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96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Databases</a:t>
            </a:r>
          </a:p>
          <a:p>
            <a:pPr lvl="1"/>
            <a:r>
              <a:rPr lang="en-US" dirty="0" smtClean="0"/>
              <a:t>Flat File – Lotus Notes</a:t>
            </a:r>
          </a:p>
          <a:p>
            <a:pPr lvl="1"/>
            <a:r>
              <a:rPr lang="en-US" dirty="0" smtClean="0"/>
              <a:t>Relational Databases – Oracle, MS SQL Server, IBM DB2, MySQL</a:t>
            </a:r>
          </a:p>
          <a:p>
            <a:pPr lvl="1"/>
            <a:r>
              <a:rPr lang="en-US" dirty="0" smtClean="0"/>
              <a:t>Object-Relational </a:t>
            </a:r>
            <a:r>
              <a:rPr lang="en-US" dirty="0"/>
              <a:t>Databases </a:t>
            </a:r>
            <a:r>
              <a:rPr lang="en-US" dirty="0" smtClean="0"/>
              <a:t>- </a:t>
            </a:r>
            <a:r>
              <a:rPr lang="en-US" dirty="0"/>
              <a:t>Oracle, MS SQL Server, IBM DB2, </a:t>
            </a:r>
            <a:r>
              <a:rPr lang="en-US" dirty="0" smtClean="0"/>
              <a:t>Informix, </a:t>
            </a:r>
            <a:r>
              <a:rPr lang="en-US" dirty="0" err="1"/>
              <a:t>Caché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Object-Oriented Databases – Objectivity, </a:t>
            </a:r>
            <a:r>
              <a:rPr lang="en-US" dirty="0" err="1"/>
              <a:t>Caché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23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C2CB-4D4B-45B9-AA19-08CF71926826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220162" name="Group 2"/>
          <p:cNvGrpSpPr>
            <a:grpSpLocks/>
          </p:cNvGrpSpPr>
          <p:nvPr/>
        </p:nvGrpSpPr>
        <p:grpSpPr bwMode="auto">
          <a:xfrm>
            <a:off x="2209800" y="1596390"/>
            <a:ext cx="3200400" cy="4648200"/>
            <a:chOff x="1392" y="1200"/>
            <a:chExt cx="2016" cy="2928"/>
          </a:xfrm>
        </p:grpSpPr>
        <p:sp>
          <p:nvSpPr>
            <p:cNvPr id="220163" name="Rectangle 3"/>
            <p:cNvSpPr>
              <a:spLocks noChangeArrowheads="1"/>
            </p:cNvSpPr>
            <p:nvPr/>
          </p:nvSpPr>
          <p:spPr bwMode="auto">
            <a:xfrm>
              <a:off x="1392" y="1200"/>
              <a:ext cx="2016" cy="2928"/>
            </a:xfrm>
            <a:prstGeom prst="rect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64" name="Text Box 4"/>
            <p:cNvSpPr txBox="1">
              <a:spLocks noChangeArrowheads="1"/>
            </p:cNvSpPr>
            <p:nvPr/>
          </p:nvSpPr>
          <p:spPr bwMode="auto">
            <a:xfrm>
              <a:off x="1584" y="1248"/>
              <a:ext cx="15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/>
                <a:t>Application Tier</a:t>
              </a:r>
            </a:p>
          </p:txBody>
        </p:sp>
      </p:grpSp>
      <p:sp>
        <p:nvSpPr>
          <p:cNvPr id="220165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0" y="762000"/>
            <a:ext cx="4572000" cy="990600"/>
          </a:xfrm>
        </p:spPr>
        <p:txBody>
          <a:bodyPr/>
          <a:lstStyle/>
          <a:p>
            <a:pPr algn="ctr"/>
            <a:r>
              <a:rPr lang="en-US" sz="2400" b="1" dirty="0"/>
              <a:t>Three-Tier </a:t>
            </a:r>
            <a:r>
              <a:rPr lang="en-US" sz="2400" dirty="0"/>
              <a:t>Data Warehouse</a:t>
            </a:r>
            <a:br>
              <a:rPr lang="en-US" sz="2400" dirty="0"/>
            </a:br>
            <a:r>
              <a:rPr lang="en-US" sz="2400" dirty="0"/>
              <a:t>Architectural </a:t>
            </a:r>
            <a:r>
              <a:rPr lang="en-US" sz="2400" b="1" dirty="0"/>
              <a:t>Design</a:t>
            </a:r>
          </a:p>
        </p:txBody>
      </p:sp>
      <p:grpSp>
        <p:nvGrpSpPr>
          <p:cNvPr id="220166" name="Group 6"/>
          <p:cNvGrpSpPr>
            <a:grpSpLocks/>
          </p:cNvGrpSpPr>
          <p:nvPr/>
        </p:nvGrpSpPr>
        <p:grpSpPr bwMode="auto">
          <a:xfrm>
            <a:off x="228600" y="1596390"/>
            <a:ext cx="1981200" cy="4648200"/>
            <a:chOff x="144" y="1200"/>
            <a:chExt cx="1248" cy="2928"/>
          </a:xfrm>
        </p:grpSpPr>
        <p:sp>
          <p:nvSpPr>
            <p:cNvPr id="220167" name="Rectangle 7"/>
            <p:cNvSpPr>
              <a:spLocks noChangeArrowheads="1"/>
            </p:cNvSpPr>
            <p:nvPr/>
          </p:nvSpPr>
          <p:spPr bwMode="auto">
            <a:xfrm>
              <a:off x="144" y="1200"/>
              <a:ext cx="1248" cy="292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68" name="Text Box 8"/>
            <p:cNvSpPr txBox="1">
              <a:spLocks noChangeArrowheads="1"/>
            </p:cNvSpPr>
            <p:nvPr/>
          </p:nvSpPr>
          <p:spPr bwMode="auto">
            <a:xfrm>
              <a:off x="192" y="1248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/>
                <a:t>User Tier</a:t>
              </a:r>
            </a:p>
          </p:txBody>
        </p:sp>
      </p:grpSp>
      <p:grpSp>
        <p:nvGrpSpPr>
          <p:cNvPr id="220169" name="Group 9"/>
          <p:cNvGrpSpPr>
            <a:grpSpLocks/>
          </p:cNvGrpSpPr>
          <p:nvPr/>
        </p:nvGrpSpPr>
        <p:grpSpPr bwMode="auto">
          <a:xfrm>
            <a:off x="5410200" y="1596390"/>
            <a:ext cx="3505200" cy="4648200"/>
            <a:chOff x="3408" y="1200"/>
            <a:chExt cx="2208" cy="2928"/>
          </a:xfrm>
        </p:grpSpPr>
        <p:sp>
          <p:nvSpPr>
            <p:cNvPr id="220170" name="Rectangle 10"/>
            <p:cNvSpPr>
              <a:spLocks noChangeArrowheads="1"/>
            </p:cNvSpPr>
            <p:nvPr/>
          </p:nvSpPr>
          <p:spPr bwMode="auto">
            <a:xfrm>
              <a:off x="3408" y="1200"/>
              <a:ext cx="2208" cy="29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71" name="Text Box 11"/>
            <p:cNvSpPr txBox="1">
              <a:spLocks noChangeArrowheads="1"/>
            </p:cNvSpPr>
            <p:nvPr/>
          </p:nvSpPr>
          <p:spPr bwMode="auto">
            <a:xfrm>
              <a:off x="3840" y="1248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/>
                <a:t>Data Tier</a:t>
              </a:r>
            </a:p>
          </p:txBody>
        </p:sp>
      </p:grpSp>
      <p:grpSp>
        <p:nvGrpSpPr>
          <p:cNvPr id="220172" name="Group 12"/>
          <p:cNvGrpSpPr>
            <a:grpSpLocks/>
          </p:cNvGrpSpPr>
          <p:nvPr/>
        </p:nvGrpSpPr>
        <p:grpSpPr bwMode="auto">
          <a:xfrm>
            <a:off x="533400" y="2205990"/>
            <a:ext cx="1143000" cy="3951288"/>
            <a:chOff x="336" y="1584"/>
            <a:chExt cx="720" cy="2489"/>
          </a:xfrm>
        </p:grpSpPr>
        <p:graphicFrame>
          <p:nvGraphicFramePr>
            <p:cNvPr id="220173" name="Object 13"/>
            <p:cNvGraphicFramePr>
              <a:graphicFrameLocks noChangeAspect="1"/>
            </p:cNvGraphicFramePr>
            <p:nvPr/>
          </p:nvGraphicFramePr>
          <p:xfrm>
            <a:off x="432" y="1584"/>
            <a:ext cx="387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" name="Visio" r:id="rId4" imgW="614477" imgH="750608" progId="Visio.Drawing.6">
                    <p:embed/>
                  </p:oleObj>
                </mc:Choice>
                <mc:Fallback>
                  <p:oleObj name="Visio" r:id="rId4" imgW="614477" imgH="750608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584"/>
                          <a:ext cx="387" cy="4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0174" name="Object 14"/>
            <p:cNvGraphicFramePr>
              <a:graphicFrameLocks noChangeAspect="1"/>
            </p:cNvGraphicFramePr>
            <p:nvPr/>
          </p:nvGraphicFramePr>
          <p:xfrm>
            <a:off x="669" y="3600"/>
            <a:ext cx="387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0" name="Visio" r:id="rId6" imgW="614477" imgH="750608" progId="Visio.Drawing.6">
                    <p:embed/>
                  </p:oleObj>
                </mc:Choice>
                <mc:Fallback>
                  <p:oleObj name="Visio" r:id="rId6" imgW="614477" imgH="750608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9" y="3600"/>
                          <a:ext cx="387" cy="4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0175" name="Object 15"/>
            <p:cNvGraphicFramePr>
              <a:graphicFrameLocks noChangeAspect="1"/>
            </p:cNvGraphicFramePr>
            <p:nvPr/>
          </p:nvGraphicFramePr>
          <p:xfrm>
            <a:off x="384" y="2688"/>
            <a:ext cx="387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1" name="Visio" r:id="rId7" imgW="614477" imgH="750608" progId="Visio.Drawing.6">
                    <p:embed/>
                  </p:oleObj>
                </mc:Choice>
                <mc:Fallback>
                  <p:oleObj name="Visio" r:id="rId7" imgW="614477" imgH="750608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688"/>
                          <a:ext cx="387" cy="4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0176" name="Object 16"/>
            <p:cNvGraphicFramePr>
              <a:graphicFrameLocks noChangeAspect="1"/>
            </p:cNvGraphicFramePr>
            <p:nvPr/>
          </p:nvGraphicFramePr>
          <p:xfrm>
            <a:off x="432" y="2160"/>
            <a:ext cx="387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Visio" r:id="rId8" imgW="614477" imgH="750608" progId="Visio.Drawing.6">
                    <p:embed/>
                  </p:oleObj>
                </mc:Choice>
                <mc:Fallback>
                  <p:oleObj name="Visio" r:id="rId8" imgW="614477" imgH="750608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2160"/>
                          <a:ext cx="387" cy="4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0177" name="Object 17"/>
            <p:cNvGraphicFramePr>
              <a:graphicFrameLocks noChangeAspect="1"/>
            </p:cNvGraphicFramePr>
            <p:nvPr/>
          </p:nvGraphicFramePr>
          <p:xfrm>
            <a:off x="336" y="3216"/>
            <a:ext cx="387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Visio" r:id="rId9" imgW="614477" imgH="750608" progId="Visio.Drawing.6">
                    <p:embed/>
                  </p:oleObj>
                </mc:Choice>
                <mc:Fallback>
                  <p:oleObj name="Visio" r:id="rId9" imgW="614477" imgH="750608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3216"/>
                          <a:ext cx="387" cy="4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0178" name="Text Box 18"/>
          <p:cNvSpPr txBox="1">
            <a:spLocks noChangeArrowheads="1"/>
          </p:cNvSpPr>
          <p:nvPr/>
        </p:nvSpPr>
        <p:spPr bwMode="auto">
          <a:xfrm rot="5400000">
            <a:off x="6044407" y="3933983"/>
            <a:ext cx="214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Tahoma" pitchFamily="34" charset="0"/>
              </a:rPr>
              <a:t>Data Marts</a:t>
            </a:r>
          </a:p>
        </p:txBody>
      </p:sp>
      <p:grpSp>
        <p:nvGrpSpPr>
          <p:cNvPr id="220179" name="Group 19"/>
          <p:cNvGrpSpPr>
            <a:grpSpLocks/>
          </p:cNvGrpSpPr>
          <p:nvPr/>
        </p:nvGrpSpPr>
        <p:grpSpPr bwMode="auto">
          <a:xfrm>
            <a:off x="4953000" y="2129790"/>
            <a:ext cx="1811338" cy="3200400"/>
            <a:chOff x="3120" y="1536"/>
            <a:chExt cx="1141" cy="2016"/>
          </a:xfrm>
        </p:grpSpPr>
        <p:grpSp>
          <p:nvGrpSpPr>
            <p:cNvPr id="220180" name="Group 20"/>
            <p:cNvGrpSpPr>
              <a:grpSpLocks/>
            </p:cNvGrpSpPr>
            <p:nvPr/>
          </p:nvGrpSpPr>
          <p:grpSpPr bwMode="auto">
            <a:xfrm>
              <a:off x="3659" y="1536"/>
              <a:ext cx="602" cy="624"/>
              <a:chOff x="3659" y="1536"/>
              <a:chExt cx="602" cy="624"/>
            </a:xfrm>
          </p:grpSpPr>
          <p:sp>
            <p:nvSpPr>
              <p:cNvPr id="220181" name="Text Box 21"/>
              <p:cNvSpPr txBox="1">
                <a:spLocks noChangeArrowheads="1"/>
              </p:cNvSpPr>
              <p:nvPr/>
            </p:nvSpPr>
            <p:spPr bwMode="auto">
              <a:xfrm>
                <a:off x="3659" y="1929"/>
                <a:ext cx="60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b="0">
                    <a:latin typeface="Tahoma" pitchFamily="34" charset="0"/>
                  </a:rPr>
                  <a:t>Finance</a:t>
                </a:r>
              </a:p>
            </p:txBody>
          </p:sp>
          <p:sp>
            <p:nvSpPr>
              <p:cNvPr id="220182" name="AutoShape 22"/>
              <p:cNvSpPr>
                <a:spLocks noChangeArrowheads="1"/>
              </p:cNvSpPr>
              <p:nvPr/>
            </p:nvSpPr>
            <p:spPr bwMode="auto">
              <a:xfrm>
                <a:off x="3755" y="1536"/>
                <a:ext cx="384" cy="384"/>
              </a:xfrm>
              <a:prstGeom prst="can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0183" name="Line 23"/>
            <p:cNvSpPr>
              <a:spLocks noChangeShapeType="1"/>
            </p:cNvSpPr>
            <p:nvPr/>
          </p:nvSpPr>
          <p:spPr bwMode="auto">
            <a:xfrm flipV="1">
              <a:off x="3120" y="1680"/>
              <a:ext cx="62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184" name="Line 24"/>
            <p:cNvSpPr>
              <a:spLocks noChangeShapeType="1"/>
            </p:cNvSpPr>
            <p:nvPr/>
          </p:nvSpPr>
          <p:spPr bwMode="auto">
            <a:xfrm flipV="1">
              <a:off x="3168" y="1680"/>
              <a:ext cx="57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185" name="Line 25"/>
            <p:cNvSpPr>
              <a:spLocks noChangeShapeType="1"/>
            </p:cNvSpPr>
            <p:nvPr/>
          </p:nvSpPr>
          <p:spPr bwMode="auto">
            <a:xfrm flipV="1">
              <a:off x="3168" y="1680"/>
              <a:ext cx="576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186" name="Line 26"/>
            <p:cNvSpPr>
              <a:spLocks noChangeShapeType="1"/>
            </p:cNvSpPr>
            <p:nvPr/>
          </p:nvSpPr>
          <p:spPr bwMode="auto">
            <a:xfrm flipV="1">
              <a:off x="3168" y="1680"/>
              <a:ext cx="576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0187" name="Group 27"/>
          <p:cNvGrpSpPr>
            <a:grpSpLocks/>
          </p:cNvGrpSpPr>
          <p:nvPr/>
        </p:nvGrpSpPr>
        <p:grpSpPr bwMode="auto">
          <a:xfrm>
            <a:off x="4953000" y="2739390"/>
            <a:ext cx="1998663" cy="2590800"/>
            <a:chOff x="3120" y="1920"/>
            <a:chExt cx="1259" cy="1632"/>
          </a:xfrm>
        </p:grpSpPr>
        <p:grpSp>
          <p:nvGrpSpPr>
            <p:cNvPr id="220188" name="Group 28"/>
            <p:cNvGrpSpPr>
              <a:grpSpLocks/>
            </p:cNvGrpSpPr>
            <p:nvPr/>
          </p:nvGrpSpPr>
          <p:grpSpPr bwMode="auto">
            <a:xfrm>
              <a:off x="3552" y="2208"/>
              <a:ext cx="827" cy="624"/>
              <a:chOff x="3552" y="2208"/>
              <a:chExt cx="827" cy="624"/>
            </a:xfrm>
          </p:grpSpPr>
          <p:sp>
            <p:nvSpPr>
              <p:cNvPr id="220189" name="AutoShape 29"/>
              <p:cNvSpPr>
                <a:spLocks noChangeArrowheads="1"/>
              </p:cNvSpPr>
              <p:nvPr/>
            </p:nvSpPr>
            <p:spPr bwMode="auto">
              <a:xfrm>
                <a:off x="3755" y="2208"/>
                <a:ext cx="384" cy="384"/>
              </a:xfrm>
              <a:prstGeom prst="can">
                <a:avLst>
                  <a:gd name="adj" fmla="val 25000"/>
                </a:avLst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190" name="Text Box 30"/>
              <p:cNvSpPr txBox="1">
                <a:spLocks noChangeArrowheads="1"/>
              </p:cNvSpPr>
              <p:nvPr/>
            </p:nvSpPr>
            <p:spPr bwMode="auto">
              <a:xfrm>
                <a:off x="3552" y="2601"/>
                <a:ext cx="82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b="0">
                    <a:latin typeface="Tahoma" pitchFamily="34" charset="0"/>
                  </a:rPr>
                  <a:t>Documents</a:t>
                </a:r>
              </a:p>
            </p:txBody>
          </p:sp>
        </p:grpSp>
        <p:sp>
          <p:nvSpPr>
            <p:cNvPr id="220191" name="Line 31"/>
            <p:cNvSpPr>
              <a:spLocks noChangeShapeType="1"/>
            </p:cNvSpPr>
            <p:nvPr/>
          </p:nvSpPr>
          <p:spPr bwMode="auto">
            <a:xfrm>
              <a:off x="3120" y="1920"/>
              <a:ext cx="62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192" name="Line 32"/>
            <p:cNvSpPr>
              <a:spLocks noChangeShapeType="1"/>
            </p:cNvSpPr>
            <p:nvPr/>
          </p:nvSpPr>
          <p:spPr bwMode="auto">
            <a:xfrm flipV="1">
              <a:off x="3168" y="2400"/>
              <a:ext cx="57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193" name="Line 33"/>
            <p:cNvSpPr>
              <a:spLocks noChangeShapeType="1"/>
            </p:cNvSpPr>
            <p:nvPr/>
          </p:nvSpPr>
          <p:spPr bwMode="auto">
            <a:xfrm flipV="1">
              <a:off x="3168" y="2400"/>
              <a:ext cx="57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194" name="Line 34"/>
            <p:cNvSpPr>
              <a:spLocks noChangeShapeType="1"/>
            </p:cNvSpPr>
            <p:nvPr/>
          </p:nvSpPr>
          <p:spPr bwMode="auto">
            <a:xfrm flipV="1">
              <a:off x="3168" y="2400"/>
              <a:ext cx="576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0195" name="Group 35"/>
          <p:cNvGrpSpPr>
            <a:grpSpLocks/>
          </p:cNvGrpSpPr>
          <p:nvPr/>
        </p:nvGrpSpPr>
        <p:grpSpPr bwMode="auto">
          <a:xfrm>
            <a:off x="4953000" y="2739390"/>
            <a:ext cx="1944688" cy="2590800"/>
            <a:chOff x="3120" y="1920"/>
            <a:chExt cx="1225" cy="1632"/>
          </a:xfrm>
        </p:grpSpPr>
        <p:grpSp>
          <p:nvGrpSpPr>
            <p:cNvPr id="220196" name="Group 36"/>
            <p:cNvGrpSpPr>
              <a:grpSpLocks/>
            </p:cNvGrpSpPr>
            <p:nvPr/>
          </p:nvGrpSpPr>
          <p:grpSpPr bwMode="auto">
            <a:xfrm>
              <a:off x="3611" y="2832"/>
              <a:ext cx="734" cy="624"/>
              <a:chOff x="3611" y="2832"/>
              <a:chExt cx="734" cy="624"/>
            </a:xfrm>
          </p:grpSpPr>
          <p:sp>
            <p:nvSpPr>
              <p:cNvPr id="220197" name="AutoShape 37"/>
              <p:cNvSpPr>
                <a:spLocks noChangeArrowheads="1"/>
              </p:cNvSpPr>
              <p:nvPr/>
            </p:nvSpPr>
            <p:spPr bwMode="auto">
              <a:xfrm>
                <a:off x="3755" y="2832"/>
                <a:ext cx="384" cy="384"/>
              </a:xfrm>
              <a:prstGeom prst="can">
                <a:avLst>
                  <a:gd name="adj" fmla="val 25000"/>
                </a:avLst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198" name="Text Box 38"/>
              <p:cNvSpPr txBox="1">
                <a:spLocks noChangeArrowheads="1"/>
              </p:cNvSpPr>
              <p:nvPr/>
            </p:nvSpPr>
            <p:spPr bwMode="auto">
              <a:xfrm>
                <a:off x="3611" y="3225"/>
                <a:ext cx="7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b="0">
                    <a:latin typeface="Tahoma" pitchFamily="34" charset="0"/>
                  </a:rPr>
                  <a:t>Personnel</a:t>
                </a:r>
              </a:p>
            </p:txBody>
          </p:sp>
        </p:grpSp>
        <p:sp>
          <p:nvSpPr>
            <p:cNvPr id="220199" name="Line 39"/>
            <p:cNvSpPr>
              <a:spLocks noChangeShapeType="1"/>
            </p:cNvSpPr>
            <p:nvPr/>
          </p:nvSpPr>
          <p:spPr bwMode="auto">
            <a:xfrm>
              <a:off x="3120" y="1920"/>
              <a:ext cx="624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00" name="Line 40"/>
            <p:cNvSpPr>
              <a:spLocks noChangeShapeType="1"/>
            </p:cNvSpPr>
            <p:nvPr/>
          </p:nvSpPr>
          <p:spPr bwMode="auto">
            <a:xfrm>
              <a:off x="3168" y="2448"/>
              <a:ext cx="57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01" name="Line 41"/>
            <p:cNvSpPr>
              <a:spLocks noChangeShapeType="1"/>
            </p:cNvSpPr>
            <p:nvPr/>
          </p:nvSpPr>
          <p:spPr bwMode="auto">
            <a:xfrm>
              <a:off x="3168" y="2976"/>
              <a:ext cx="57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02" name="Line 42"/>
            <p:cNvSpPr>
              <a:spLocks noChangeShapeType="1"/>
            </p:cNvSpPr>
            <p:nvPr/>
          </p:nvSpPr>
          <p:spPr bwMode="auto">
            <a:xfrm flipV="1">
              <a:off x="3168" y="3024"/>
              <a:ext cx="57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0203" name="Group 43"/>
          <p:cNvGrpSpPr>
            <a:grpSpLocks/>
          </p:cNvGrpSpPr>
          <p:nvPr/>
        </p:nvGrpSpPr>
        <p:grpSpPr bwMode="auto">
          <a:xfrm>
            <a:off x="4953000" y="2739390"/>
            <a:ext cx="1798638" cy="3505200"/>
            <a:chOff x="3120" y="1920"/>
            <a:chExt cx="1133" cy="2208"/>
          </a:xfrm>
        </p:grpSpPr>
        <p:grpSp>
          <p:nvGrpSpPr>
            <p:cNvPr id="220204" name="Group 44"/>
            <p:cNvGrpSpPr>
              <a:grpSpLocks/>
            </p:cNvGrpSpPr>
            <p:nvPr/>
          </p:nvGrpSpPr>
          <p:grpSpPr bwMode="auto">
            <a:xfrm>
              <a:off x="3611" y="3504"/>
              <a:ext cx="642" cy="624"/>
              <a:chOff x="3611" y="3504"/>
              <a:chExt cx="642" cy="624"/>
            </a:xfrm>
          </p:grpSpPr>
          <p:sp>
            <p:nvSpPr>
              <p:cNvPr id="220205" name="Text Box 45"/>
              <p:cNvSpPr txBox="1">
                <a:spLocks noChangeArrowheads="1"/>
              </p:cNvSpPr>
              <p:nvPr/>
            </p:nvSpPr>
            <p:spPr bwMode="auto">
              <a:xfrm>
                <a:off x="3611" y="3897"/>
                <a:ext cx="64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b="0">
                    <a:latin typeface="Tahoma" pitchFamily="34" charset="0"/>
                  </a:rPr>
                  <a:t>Supplies</a:t>
                </a:r>
              </a:p>
            </p:txBody>
          </p:sp>
          <p:sp>
            <p:nvSpPr>
              <p:cNvPr id="220206" name="AutoShape 46"/>
              <p:cNvSpPr>
                <a:spLocks noChangeArrowheads="1"/>
              </p:cNvSpPr>
              <p:nvPr/>
            </p:nvSpPr>
            <p:spPr bwMode="auto">
              <a:xfrm>
                <a:off x="3755" y="3504"/>
                <a:ext cx="384" cy="384"/>
              </a:xfrm>
              <a:prstGeom prst="can">
                <a:avLst>
                  <a:gd name="adj" fmla="val 25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0207" name="Line 47"/>
            <p:cNvSpPr>
              <a:spLocks noChangeShapeType="1"/>
            </p:cNvSpPr>
            <p:nvPr/>
          </p:nvSpPr>
          <p:spPr bwMode="auto">
            <a:xfrm>
              <a:off x="3120" y="1920"/>
              <a:ext cx="624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08" name="Line 48"/>
            <p:cNvSpPr>
              <a:spLocks noChangeShapeType="1"/>
            </p:cNvSpPr>
            <p:nvPr/>
          </p:nvSpPr>
          <p:spPr bwMode="auto">
            <a:xfrm>
              <a:off x="3168" y="2448"/>
              <a:ext cx="576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09" name="Line 49"/>
            <p:cNvSpPr>
              <a:spLocks noChangeShapeType="1"/>
            </p:cNvSpPr>
            <p:nvPr/>
          </p:nvSpPr>
          <p:spPr bwMode="auto">
            <a:xfrm>
              <a:off x="3168" y="2976"/>
              <a:ext cx="576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10" name="Line 50"/>
            <p:cNvSpPr>
              <a:spLocks noChangeShapeType="1"/>
            </p:cNvSpPr>
            <p:nvPr/>
          </p:nvSpPr>
          <p:spPr bwMode="auto">
            <a:xfrm>
              <a:off x="3168" y="3552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0211" name="Group 51"/>
          <p:cNvGrpSpPr>
            <a:grpSpLocks/>
          </p:cNvGrpSpPr>
          <p:nvPr/>
        </p:nvGrpSpPr>
        <p:grpSpPr bwMode="auto">
          <a:xfrm>
            <a:off x="6553200" y="2358390"/>
            <a:ext cx="2286000" cy="3505200"/>
            <a:chOff x="4128" y="1680"/>
            <a:chExt cx="1440" cy="2208"/>
          </a:xfrm>
        </p:grpSpPr>
        <p:grpSp>
          <p:nvGrpSpPr>
            <p:cNvPr id="220212" name="Group 52"/>
            <p:cNvGrpSpPr>
              <a:grpSpLocks/>
            </p:cNvGrpSpPr>
            <p:nvPr/>
          </p:nvGrpSpPr>
          <p:grpSpPr bwMode="auto">
            <a:xfrm>
              <a:off x="4896" y="1680"/>
              <a:ext cx="672" cy="2208"/>
              <a:chOff x="4896" y="1680"/>
              <a:chExt cx="672" cy="2208"/>
            </a:xfrm>
          </p:grpSpPr>
          <p:sp>
            <p:nvSpPr>
              <p:cNvPr id="220213" name="AutoShape 53"/>
              <p:cNvSpPr>
                <a:spLocks noChangeArrowheads="1"/>
              </p:cNvSpPr>
              <p:nvPr/>
            </p:nvSpPr>
            <p:spPr bwMode="auto">
              <a:xfrm>
                <a:off x="4896" y="1680"/>
                <a:ext cx="672" cy="2208"/>
              </a:xfrm>
              <a:prstGeom prst="can">
                <a:avLst>
                  <a:gd name="adj" fmla="val 20231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14" name="Text Box 54"/>
              <p:cNvSpPr txBox="1">
                <a:spLocks noChangeArrowheads="1"/>
              </p:cNvSpPr>
              <p:nvPr/>
            </p:nvSpPr>
            <p:spPr bwMode="auto">
              <a:xfrm rot="5400000">
                <a:off x="4605" y="2499"/>
                <a:ext cx="1274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800">
                    <a:latin typeface="Tahoma" pitchFamily="34" charset="0"/>
                  </a:rPr>
                  <a:t>Enterprise</a:t>
                </a:r>
                <a:br>
                  <a:rPr lang="en-US" sz="2800">
                    <a:latin typeface="Tahoma" pitchFamily="34" charset="0"/>
                  </a:rPr>
                </a:br>
                <a:r>
                  <a:rPr lang="en-US" sz="2800">
                    <a:latin typeface="Tahoma" pitchFamily="34" charset="0"/>
                  </a:rPr>
                  <a:t>DBMS</a:t>
                </a:r>
              </a:p>
            </p:txBody>
          </p:sp>
        </p:grpSp>
        <p:sp>
          <p:nvSpPr>
            <p:cNvPr id="220215" name="Line 55"/>
            <p:cNvSpPr>
              <a:spLocks noChangeShapeType="1"/>
            </p:cNvSpPr>
            <p:nvPr/>
          </p:nvSpPr>
          <p:spPr bwMode="auto">
            <a:xfrm>
              <a:off x="4128" y="1728"/>
              <a:ext cx="768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16" name="Line 56"/>
            <p:cNvSpPr>
              <a:spLocks noChangeShapeType="1"/>
            </p:cNvSpPr>
            <p:nvPr/>
          </p:nvSpPr>
          <p:spPr bwMode="auto">
            <a:xfrm flipV="1">
              <a:off x="4128" y="1920"/>
              <a:ext cx="768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17" name="Line 57"/>
            <p:cNvSpPr>
              <a:spLocks noChangeShapeType="1"/>
            </p:cNvSpPr>
            <p:nvPr/>
          </p:nvSpPr>
          <p:spPr bwMode="auto">
            <a:xfrm flipV="1">
              <a:off x="4128" y="2592"/>
              <a:ext cx="768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18" name="Line 58"/>
            <p:cNvSpPr>
              <a:spLocks noChangeShapeType="1"/>
            </p:cNvSpPr>
            <p:nvPr/>
          </p:nvSpPr>
          <p:spPr bwMode="auto">
            <a:xfrm>
              <a:off x="4128" y="3696"/>
              <a:ext cx="76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0219" name="Group 59"/>
          <p:cNvGrpSpPr>
            <a:grpSpLocks/>
          </p:cNvGrpSpPr>
          <p:nvPr/>
        </p:nvGrpSpPr>
        <p:grpSpPr bwMode="auto">
          <a:xfrm>
            <a:off x="3048000" y="2663190"/>
            <a:ext cx="1981200" cy="2743200"/>
            <a:chOff x="1920" y="1872"/>
            <a:chExt cx="1248" cy="1728"/>
          </a:xfrm>
        </p:grpSpPr>
        <p:grpSp>
          <p:nvGrpSpPr>
            <p:cNvPr id="220220" name="Group 60"/>
            <p:cNvGrpSpPr>
              <a:grpSpLocks/>
            </p:cNvGrpSpPr>
            <p:nvPr/>
          </p:nvGrpSpPr>
          <p:grpSpPr bwMode="auto">
            <a:xfrm>
              <a:off x="2112" y="2784"/>
              <a:ext cx="1056" cy="480"/>
              <a:chOff x="2112" y="2784"/>
              <a:chExt cx="1056" cy="480"/>
            </a:xfrm>
          </p:grpSpPr>
          <p:sp>
            <p:nvSpPr>
              <p:cNvPr id="220221" name="AutoShape 61"/>
              <p:cNvSpPr>
                <a:spLocks noChangeArrowheads="1"/>
              </p:cNvSpPr>
              <p:nvPr/>
            </p:nvSpPr>
            <p:spPr bwMode="auto">
              <a:xfrm>
                <a:off x="2112" y="2784"/>
                <a:ext cx="1056" cy="480"/>
              </a:xfrm>
              <a:prstGeom prst="cube">
                <a:avLst>
                  <a:gd name="adj" fmla="val 25000"/>
                </a:avLst>
              </a:prstGeom>
              <a:solidFill>
                <a:srgbClr val="9933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22" name="Text Box 62"/>
              <p:cNvSpPr txBox="1">
                <a:spLocks noChangeArrowheads="1"/>
              </p:cNvSpPr>
              <p:nvPr/>
            </p:nvSpPr>
            <p:spPr bwMode="auto">
              <a:xfrm>
                <a:off x="2232" y="2928"/>
                <a:ext cx="7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1200">
                    <a:solidFill>
                      <a:srgbClr val="000000"/>
                    </a:solidFill>
                    <a:latin typeface="Tahoma" pitchFamily="34" charset="0"/>
                  </a:rPr>
                  <a:t>Supply Chain </a:t>
                </a:r>
              </a:p>
              <a:p>
                <a:pPr algn="ctr" eaLnBrk="0" hangingPunct="0"/>
                <a:r>
                  <a:rPr lang="en-US" sz="1200">
                    <a:solidFill>
                      <a:srgbClr val="000000"/>
                    </a:solidFill>
                    <a:latin typeface="Tahoma" pitchFamily="34" charset="0"/>
                  </a:rPr>
                  <a:t>Management</a:t>
                </a:r>
              </a:p>
            </p:txBody>
          </p:sp>
        </p:grpSp>
        <p:sp>
          <p:nvSpPr>
            <p:cNvPr id="220223" name="Line 63"/>
            <p:cNvSpPr>
              <a:spLocks noChangeShapeType="1"/>
            </p:cNvSpPr>
            <p:nvPr/>
          </p:nvSpPr>
          <p:spPr bwMode="auto">
            <a:xfrm>
              <a:off x="1920" y="1872"/>
              <a:ext cx="192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24" name="Line 64"/>
            <p:cNvSpPr>
              <a:spLocks noChangeShapeType="1"/>
            </p:cNvSpPr>
            <p:nvPr/>
          </p:nvSpPr>
          <p:spPr bwMode="auto">
            <a:xfrm>
              <a:off x="1920" y="2736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25" name="Line 65"/>
            <p:cNvSpPr>
              <a:spLocks noChangeShapeType="1"/>
            </p:cNvSpPr>
            <p:nvPr/>
          </p:nvSpPr>
          <p:spPr bwMode="auto">
            <a:xfrm flipV="1">
              <a:off x="1920" y="3024"/>
              <a:ext cx="19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0226" name="Group 66"/>
          <p:cNvGrpSpPr>
            <a:grpSpLocks/>
          </p:cNvGrpSpPr>
          <p:nvPr/>
        </p:nvGrpSpPr>
        <p:grpSpPr bwMode="auto">
          <a:xfrm>
            <a:off x="3048000" y="2663190"/>
            <a:ext cx="1981200" cy="2743200"/>
            <a:chOff x="1920" y="1872"/>
            <a:chExt cx="1248" cy="1728"/>
          </a:xfrm>
        </p:grpSpPr>
        <p:grpSp>
          <p:nvGrpSpPr>
            <p:cNvPr id="220227" name="Group 67"/>
            <p:cNvGrpSpPr>
              <a:grpSpLocks/>
            </p:cNvGrpSpPr>
            <p:nvPr/>
          </p:nvGrpSpPr>
          <p:grpSpPr bwMode="auto">
            <a:xfrm>
              <a:off x="2112" y="2256"/>
              <a:ext cx="1056" cy="480"/>
              <a:chOff x="2112" y="2256"/>
              <a:chExt cx="1056" cy="480"/>
            </a:xfrm>
          </p:grpSpPr>
          <p:sp>
            <p:nvSpPr>
              <p:cNvPr id="220228" name="AutoShape 68"/>
              <p:cNvSpPr>
                <a:spLocks noChangeArrowheads="1"/>
              </p:cNvSpPr>
              <p:nvPr/>
            </p:nvSpPr>
            <p:spPr bwMode="auto">
              <a:xfrm>
                <a:off x="2112" y="2256"/>
                <a:ext cx="1056" cy="480"/>
              </a:xfrm>
              <a:prstGeom prst="cube">
                <a:avLst>
                  <a:gd name="adj" fmla="val 25000"/>
                </a:avLst>
              </a:prstGeom>
              <a:solidFill>
                <a:srgbClr val="CC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29" name="Text Box 69"/>
              <p:cNvSpPr txBox="1">
                <a:spLocks noChangeArrowheads="1"/>
              </p:cNvSpPr>
              <p:nvPr/>
            </p:nvSpPr>
            <p:spPr bwMode="auto">
              <a:xfrm>
                <a:off x="2280" y="2256"/>
                <a:ext cx="74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1200">
                    <a:solidFill>
                      <a:srgbClr val="000000"/>
                    </a:solidFill>
                    <a:latin typeface="Tahoma" pitchFamily="34" charset="0"/>
                  </a:rPr>
                  <a:t>Enterprise Resource </a:t>
                </a:r>
              </a:p>
              <a:p>
                <a:pPr algn="ctr" eaLnBrk="0" hangingPunct="0"/>
                <a:r>
                  <a:rPr lang="en-US" sz="1200">
                    <a:solidFill>
                      <a:srgbClr val="000000"/>
                    </a:solidFill>
                    <a:latin typeface="Tahoma" pitchFamily="34" charset="0"/>
                  </a:rPr>
                  <a:t>Management</a:t>
                </a:r>
              </a:p>
            </p:txBody>
          </p:sp>
        </p:grpSp>
        <p:sp>
          <p:nvSpPr>
            <p:cNvPr id="220230" name="Line 70"/>
            <p:cNvSpPr>
              <a:spLocks noChangeShapeType="1"/>
            </p:cNvSpPr>
            <p:nvPr/>
          </p:nvSpPr>
          <p:spPr bwMode="auto">
            <a:xfrm>
              <a:off x="1920" y="1872"/>
              <a:ext cx="19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31" name="Line 71"/>
            <p:cNvSpPr>
              <a:spLocks noChangeShapeType="1"/>
            </p:cNvSpPr>
            <p:nvPr/>
          </p:nvSpPr>
          <p:spPr bwMode="auto">
            <a:xfrm flipV="1">
              <a:off x="1920" y="254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32" name="Line 72"/>
            <p:cNvSpPr>
              <a:spLocks noChangeShapeType="1"/>
            </p:cNvSpPr>
            <p:nvPr/>
          </p:nvSpPr>
          <p:spPr bwMode="auto">
            <a:xfrm flipV="1">
              <a:off x="1920" y="2544"/>
              <a:ext cx="192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0233" name="Group 73"/>
          <p:cNvGrpSpPr>
            <a:grpSpLocks/>
          </p:cNvGrpSpPr>
          <p:nvPr/>
        </p:nvGrpSpPr>
        <p:grpSpPr bwMode="auto">
          <a:xfrm>
            <a:off x="3048000" y="2358390"/>
            <a:ext cx="1981200" cy="2971800"/>
            <a:chOff x="1920" y="1680"/>
            <a:chExt cx="1248" cy="1872"/>
          </a:xfrm>
        </p:grpSpPr>
        <p:grpSp>
          <p:nvGrpSpPr>
            <p:cNvPr id="220234" name="Group 74"/>
            <p:cNvGrpSpPr>
              <a:grpSpLocks/>
            </p:cNvGrpSpPr>
            <p:nvPr/>
          </p:nvGrpSpPr>
          <p:grpSpPr bwMode="auto">
            <a:xfrm>
              <a:off x="2304" y="1680"/>
              <a:ext cx="864" cy="480"/>
              <a:chOff x="2304" y="1680"/>
              <a:chExt cx="864" cy="480"/>
            </a:xfrm>
          </p:grpSpPr>
          <p:sp>
            <p:nvSpPr>
              <p:cNvPr id="220235" name="AutoShape 75"/>
              <p:cNvSpPr>
                <a:spLocks noChangeArrowheads="1"/>
              </p:cNvSpPr>
              <p:nvPr/>
            </p:nvSpPr>
            <p:spPr bwMode="auto">
              <a:xfrm>
                <a:off x="2304" y="1680"/>
                <a:ext cx="864" cy="480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36" name="Text Box 76"/>
              <p:cNvSpPr txBox="1">
                <a:spLocks noChangeArrowheads="1"/>
              </p:cNvSpPr>
              <p:nvPr/>
            </p:nvSpPr>
            <p:spPr bwMode="auto">
              <a:xfrm>
                <a:off x="2304" y="1824"/>
                <a:ext cx="7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200">
                    <a:solidFill>
                      <a:srgbClr val="000000"/>
                    </a:solidFill>
                    <a:latin typeface="Tahoma" pitchFamily="34" charset="0"/>
                  </a:rPr>
                  <a:t>Content</a:t>
                </a:r>
              </a:p>
              <a:p>
                <a:pPr algn="ctr" eaLnBrk="0" hangingPunct="0"/>
                <a:r>
                  <a:rPr lang="en-US" sz="1200">
                    <a:solidFill>
                      <a:srgbClr val="000000"/>
                    </a:solidFill>
                    <a:latin typeface="Tahoma" pitchFamily="34" charset="0"/>
                  </a:rPr>
                  <a:t>Management</a:t>
                </a:r>
              </a:p>
            </p:txBody>
          </p:sp>
        </p:grpSp>
        <p:sp>
          <p:nvSpPr>
            <p:cNvPr id="220237" name="Line 77"/>
            <p:cNvSpPr>
              <a:spLocks noChangeShapeType="1"/>
            </p:cNvSpPr>
            <p:nvPr/>
          </p:nvSpPr>
          <p:spPr bwMode="auto">
            <a:xfrm>
              <a:off x="1920" y="1872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38" name="Line 78"/>
            <p:cNvSpPr>
              <a:spLocks noChangeShapeType="1"/>
            </p:cNvSpPr>
            <p:nvPr/>
          </p:nvSpPr>
          <p:spPr bwMode="auto">
            <a:xfrm flipV="1">
              <a:off x="1920" y="1920"/>
              <a:ext cx="38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39" name="Line 79"/>
            <p:cNvSpPr>
              <a:spLocks noChangeShapeType="1"/>
            </p:cNvSpPr>
            <p:nvPr/>
          </p:nvSpPr>
          <p:spPr bwMode="auto">
            <a:xfrm flipV="1">
              <a:off x="1920" y="1920"/>
              <a:ext cx="384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0240" name="Group 80"/>
          <p:cNvGrpSpPr>
            <a:grpSpLocks/>
          </p:cNvGrpSpPr>
          <p:nvPr/>
        </p:nvGrpSpPr>
        <p:grpSpPr bwMode="auto">
          <a:xfrm>
            <a:off x="3048000" y="2663190"/>
            <a:ext cx="1981200" cy="3124200"/>
            <a:chOff x="1920" y="1872"/>
            <a:chExt cx="1248" cy="1968"/>
          </a:xfrm>
        </p:grpSpPr>
        <p:sp>
          <p:nvSpPr>
            <p:cNvPr id="220241" name="Line 81"/>
            <p:cNvSpPr>
              <a:spLocks noChangeShapeType="1"/>
            </p:cNvSpPr>
            <p:nvPr/>
          </p:nvSpPr>
          <p:spPr bwMode="auto">
            <a:xfrm>
              <a:off x="1920" y="36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20242" name="Group 82"/>
            <p:cNvGrpSpPr>
              <a:grpSpLocks/>
            </p:cNvGrpSpPr>
            <p:nvPr/>
          </p:nvGrpSpPr>
          <p:grpSpPr bwMode="auto">
            <a:xfrm>
              <a:off x="2016" y="3360"/>
              <a:ext cx="1152" cy="480"/>
              <a:chOff x="2016" y="3360"/>
              <a:chExt cx="1152" cy="480"/>
            </a:xfrm>
          </p:grpSpPr>
          <p:sp>
            <p:nvSpPr>
              <p:cNvPr id="220243" name="AutoShape 83"/>
              <p:cNvSpPr>
                <a:spLocks noChangeArrowheads="1"/>
              </p:cNvSpPr>
              <p:nvPr/>
            </p:nvSpPr>
            <p:spPr bwMode="auto">
              <a:xfrm>
                <a:off x="2016" y="3360"/>
                <a:ext cx="1152" cy="480"/>
              </a:xfrm>
              <a:prstGeom prst="cube">
                <a:avLst>
                  <a:gd name="adj" fmla="val 25000"/>
                </a:avLst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44" name="Text Box 84"/>
              <p:cNvSpPr txBox="1">
                <a:spLocks noChangeArrowheads="1"/>
              </p:cNvSpPr>
              <p:nvPr/>
            </p:nvSpPr>
            <p:spPr bwMode="auto">
              <a:xfrm>
                <a:off x="2184" y="3360"/>
                <a:ext cx="74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1200">
                    <a:solidFill>
                      <a:srgbClr val="000000"/>
                    </a:solidFill>
                    <a:latin typeface="Tahoma" pitchFamily="34" charset="0"/>
                  </a:rPr>
                  <a:t>Customer</a:t>
                </a:r>
              </a:p>
              <a:p>
                <a:pPr algn="ctr" eaLnBrk="0" hangingPunct="0"/>
                <a:r>
                  <a:rPr lang="en-US" sz="1200">
                    <a:solidFill>
                      <a:srgbClr val="000000"/>
                    </a:solidFill>
                    <a:latin typeface="Tahoma" pitchFamily="34" charset="0"/>
                  </a:rPr>
                  <a:t>Relationship </a:t>
                </a:r>
              </a:p>
              <a:p>
                <a:pPr algn="ctr" eaLnBrk="0" hangingPunct="0"/>
                <a:r>
                  <a:rPr lang="en-US" sz="1200">
                    <a:solidFill>
                      <a:srgbClr val="000000"/>
                    </a:solidFill>
                    <a:latin typeface="Tahoma" pitchFamily="34" charset="0"/>
                  </a:rPr>
                  <a:t>Management</a:t>
                </a:r>
              </a:p>
            </p:txBody>
          </p:sp>
        </p:grpSp>
        <p:sp>
          <p:nvSpPr>
            <p:cNvPr id="220245" name="Line 85"/>
            <p:cNvSpPr>
              <a:spLocks noChangeShapeType="1"/>
            </p:cNvSpPr>
            <p:nvPr/>
          </p:nvSpPr>
          <p:spPr bwMode="auto">
            <a:xfrm>
              <a:off x="1920" y="1872"/>
              <a:ext cx="96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246" name="Line 86"/>
            <p:cNvSpPr>
              <a:spLocks noChangeShapeType="1"/>
            </p:cNvSpPr>
            <p:nvPr/>
          </p:nvSpPr>
          <p:spPr bwMode="auto">
            <a:xfrm>
              <a:off x="1920" y="2736"/>
              <a:ext cx="9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0247" name="Group 87"/>
          <p:cNvGrpSpPr>
            <a:grpSpLocks/>
          </p:cNvGrpSpPr>
          <p:nvPr/>
        </p:nvGrpSpPr>
        <p:grpSpPr bwMode="auto">
          <a:xfrm>
            <a:off x="990600" y="2282190"/>
            <a:ext cx="2141538" cy="3832225"/>
            <a:chOff x="624" y="1632"/>
            <a:chExt cx="1349" cy="2414"/>
          </a:xfrm>
        </p:grpSpPr>
        <p:grpSp>
          <p:nvGrpSpPr>
            <p:cNvPr id="220248" name="Group 88"/>
            <p:cNvGrpSpPr>
              <a:grpSpLocks/>
            </p:cNvGrpSpPr>
            <p:nvPr/>
          </p:nvGrpSpPr>
          <p:grpSpPr bwMode="auto">
            <a:xfrm>
              <a:off x="624" y="2304"/>
              <a:ext cx="1349" cy="1742"/>
              <a:chOff x="624" y="2304"/>
              <a:chExt cx="1349" cy="1742"/>
            </a:xfrm>
          </p:grpSpPr>
          <p:graphicFrame>
            <p:nvGraphicFramePr>
              <p:cNvPr id="220249" name="Object 89"/>
              <p:cNvGraphicFramePr>
                <a:graphicFrameLocks noChangeAspect="1"/>
              </p:cNvGraphicFramePr>
              <p:nvPr/>
            </p:nvGraphicFramePr>
            <p:xfrm>
              <a:off x="1536" y="3312"/>
              <a:ext cx="437" cy="73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4" name="Visio" r:id="rId10" imgW="693001" imgH="1165174" progId="Visio.Drawing.6">
                      <p:embed/>
                    </p:oleObj>
                  </mc:Choice>
                  <mc:Fallback>
                    <p:oleObj name="Visio" r:id="rId10" imgW="693001" imgH="1165174" progId="Visio.Drawing.6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36" y="3312"/>
                            <a:ext cx="437" cy="73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0250" name="Line 90"/>
              <p:cNvSpPr>
                <a:spLocks noChangeShapeType="1"/>
              </p:cNvSpPr>
              <p:nvPr/>
            </p:nvSpPr>
            <p:spPr bwMode="auto">
              <a:xfrm>
                <a:off x="720" y="2304"/>
                <a:ext cx="960" cy="14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0251" name="Line 91"/>
              <p:cNvSpPr>
                <a:spLocks noChangeShapeType="1"/>
              </p:cNvSpPr>
              <p:nvPr/>
            </p:nvSpPr>
            <p:spPr bwMode="auto">
              <a:xfrm>
                <a:off x="672" y="2928"/>
                <a:ext cx="1008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0252" name="Line 92"/>
              <p:cNvSpPr>
                <a:spLocks noChangeShapeType="1"/>
              </p:cNvSpPr>
              <p:nvPr/>
            </p:nvSpPr>
            <p:spPr bwMode="auto">
              <a:xfrm>
                <a:off x="624" y="3360"/>
                <a:ext cx="1056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0253" name="Line 93"/>
              <p:cNvSpPr>
                <a:spLocks noChangeShapeType="1"/>
              </p:cNvSpPr>
              <p:nvPr/>
            </p:nvSpPr>
            <p:spPr bwMode="auto">
              <a:xfrm>
                <a:off x="1008" y="3744"/>
                <a:ext cx="672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20254" name="Group 94"/>
            <p:cNvGrpSpPr>
              <a:grpSpLocks/>
            </p:cNvGrpSpPr>
            <p:nvPr/>
          </p:nvGrpSpPr>
          <p:grpSpPr bwMode="auto">
            <a:xfrm>
              <a:off x="624" y="1632"/>
              <a:ext cx="1349" cy="2112"/>
              <a:chOff x="624" y="1632"/>
              <a:chExt cx="1349" cy="2112"/>
            </a:xfrm>
          </p:grpSpPr>
          <p:grpSp>
            <p:nvGrpSpPr>
              <p:cNvPr id="220255" name="Group 95"/>
              <p:cNvGrpSpPr>
                <a:grpSpLocks/>
              </p:cNvGrpSpPr>
              <p:nvPr/>
            </p:nvGrpSpPr>
            <p:grpSpPr bwMode="auto">
              <a:xfrm>
                <a:off x="720" y="1632"/>
                <a:ext cx="1253" cy="734"/>
                <a:chOff x="720" y="1632"/>
                <a:chExt cx="1253" cy="734"/>
              </a:xfrm>
            </p:grpSpPr>
            <p:graphicFrame>
              <p:nvGraphicFramePr>
                <p:cNvPr id="220256" name="Object 96"/>
                <p:cNvGraphicFramePr>
                  <a:graphicFrameLocks noChangeAspect="1"/>
                </p:cNvGraphicFramePr>
                <p:nvPr/>
              </p:nvGraphicFramePr>
              <p:xfrm>
                <a:off x="1536" y="1632"/>
                <a:ext cx="437" cy="73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65" name="Visio" r:id="rId12" imgW="693001" imgH="1165174" progId="Visio.Drawing.6">
                        <p:embed/>
                      </p:oleObj>
                    </mc:Choice>
                    <mc:Fallback>
                      <p:oleObj name="Visio" r:id="rId12" imgW="693001" imgH="1165174" progId="Visio.Drawing.6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6" y="1632"/>
                              <a:ext cx="437" cy="73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20257" name="Line 97"/>
                <p:cNvSpPr>
                  <a:spLocks noChangeShapeType="1"/>
                </p:cNvSpPr>
                <p:nvPr/>
              </p:nvSpPr>
              <p:spPr bwMode="auto">
                <a:xfrm>
                  <a:off x="768" y="1728"/>
                  <a:ext cx="912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20258" name="Line 98"/>
                <p:cNvSpPr>
                  <a:spLocks noChangeShapeType="1"/>
                </p:cNvSpPr>
                <p:nvPr/>
              </p:nvSpPr>
              <p:spPr bwMode="auto">
                <a:xfrm flipV="1">
                  <a:off x="720" y="1920"/>
                  <a:ext cx="96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20259" name="Group 99"/>
              <p:cNvGrpSpPr>
                <a:grpSpLocks/>
              </p:cNvGrpSpPr>
              <p:nvPr/>
            </p:nvGrpSpPr>
            <p:grpSpPr bwMode="auto">
              <a:xfrm>
                <a:off x="624" y="2448"/>
                <a:ext cx="1349" cy="1296"/>
                <a:chOff x="624" y="2448"/>
                <a:chExt cx="1349" cy="1296"/>
              </a:xfrm>
            </p:grpSpPr>
            <p:graphicFrame>
              <p:nvGraphicFramePr>
                <p:cNvPr id="220260" name="Object 100"/>
                <p:cNvGraphicFramePr>
                  <a:graphicFrameLocks noChangeAspect="1"/>
                </p:cNvGraphicFramePr>
                <p:nvPr/>
              </p:nvGraphicFramePr>
              <p:xfrm>
                <a:off x="1536" y="2448"/>
                <a:ext cx="437" cy="73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66" name="Visio" r:id="rId14" imgW="693001" imgH="1165174" progId="Visio.Drawing.6">
                        <p:embed/>
                      </p:oleObj>
                    </mc:Choice>
                    <mc:Fallback>
                      <p:oleObj name="Visio" r:id="rId14" imgW="693001" imgH="1165174" progId="Visio.Drawing.6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6" y="2448"/>
                              <a:ext cx="437" cy="73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20261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672" y="2736"/>
                  <a:ext cx="1008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20262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624" y="2736"/>
                  <a:ext cx="1056" cy="6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20263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1008" y="2592"/>
                  <a:ext cx="672" cy="115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20264" name="Group 104"/>
          <p:cNvGrpSpPr>
            <a:grpSpLocks/>
          </p:cNvGrpSpPr>
          <p:nvPr/>
        </p:nvGrpSpPr>
        <p:grpSpPr bwMode="auto">
          <a:xfrm>
            <a:off x="1981200" y="2205990"/>
            <a:ext cx="493713" cy="3894138"/>
            <a:chOff x="1248" y="1584"/>
            <a:chExt cx="311" cy="2453"/>
          </a:xfrm>
        </p:grpSpPr>
        <p:graphicFrame>
          <p:nvGraphicFramePr>
            <p:cNvPr id="220265" name="Object 105"/>
            <p:cNvGraphicFramePr>
              <a:graphicFrameLocks noChangeAspect="1"/>
            </p:cNvGraphicFramePr>
            <p:nvPr/>
          </p:nvGraphicFramePr>
          <p:xfrm>
            <a:off x="1248" y="3360"/>
            <a:ext cx="311" cy="6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Visio" r:id="rId16" imgW="494462" imgH="1074991" progId="Visio.Drawing.6">
                    <p:embed/>
                  </p:oleObj>
                </mc:Choice>
                <mc:Fallback>
                  <p:oleObj name="Visio" r:id="rId16" imgW="494462" imgH="1074991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360"/>
                          <a:ext cx="311" cy="6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0266" name="Object 106"/>
            <p:cNvGraphicFramePr>
              <a:graphicFrameLocks noChangeAspect="1"/>
            </p:cNvGraphicFramePr>
            <p:nvPr/>
          </p:nvGraphicFramePr>
          <p:xfrm>
            <a:off x="1248" y="1584"/>
            <a:ext cx="311" cy="6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Visio" r:id="rId18" imgW="494462" imgH="1074991" progId="Visio.Drawing.6">
                    <p:embed/>
                  </p:oleObj>
                </mc:Choice>
                <mc:Fallback>
                  <p:oleObj name="Visio" r:id="rId18" imgW="494462" imgH="1074991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1584"/>
                          <a:ext cx="311" cy="6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0267" name="Object 107"/>
            <p:cNvGraphicFramePr>
              <a:graphicFrameLocks noChangeAspect="1"/>
            </p:cNvGraphicFramePr>
            <p:nvPr/>
          </p:nvGraphicFramePr>
          <p:xfrm>
            <a:off x="1248" y="2544"/>
            <a:ext cx="311" cy="6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" name="Visio" r:id="rId20" imgW="494462" imgH="1074991" progId="Visio.Drawing.6">
                    <p:embed/>
                  </p:oleObj>
                </mc:Choice>
                <mc:Fallback>
                  <p:oleObj name="Visio" r:id="rId20" imgW="494462" imgH="1074991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544"/>
                          <a:ext cx="311" cy="6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34656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OLAP Data Cube 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ED5B-4976-4A8E-8D8F-7D670FF69BDB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7927" y="1874982"/>
            <a:ext cx="3325091" cy="1554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71055" y="2032000"/>
            <a:ext cx="951345" cy="42487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60946" y="2027381"/>
            <a:ext cx="960582" cy="42487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671618" y="2031999"/>
            <a:ext cx="900546" cy="4248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71055" y="2729346"/>
            <a:ext cx="951345" cy="42487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</a:t>
            </a:r>
          </a:p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60946" y="2733964"/>
            <a:ext cx="960582" cy="42487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</a:t>
            </a:r>
            <a:br>
              <a:rPr 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</a:t>
            </a:r>
            <a:endParaRPr 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671618" y="2729345"/>
            <a:ext cx="900546" cy="42487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</a:t>
            </a:r>
            <a:endParaRPr 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828799" y="3546763"/>
            <a:ext cx="7056583" cy="554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6"/>
                </a:solidFill>
              </a:rPr>
              <a:t>Levels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572164" y="5273960"/>
            <a:ext cx="900546" cy="4248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28799" y="5209307"/>
            <a:ext cx="7056583" cy="554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6"/>
                </a:solidFill>
              </a:rPr>
              <a:t>Measures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828799" y="4428838"/>
            <a:ext cx="7056583" cy="554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6"/>
                </a:solidFill>
              </a:rPr>
              <a:t>Members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3920837" y="1874982"/>
            <a:ext cx="4909127" cy="554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6"/>
                </a:solidFill>
              </a:rPr>
              <a:t>Dimension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920836" y="2669309"/>
            <a:ext cx="4909127" cy="554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6"/>
                </a:solidFill>
              </a:rPr>
              <a:t>Hierarchies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6867237" y="1916544"/>
            <a:ext cx="960582" cy="42487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69890" y="2729344"/>
            <a:ext cx="960582" cy="4248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Calendar</a:t>
            </a:r>
            <a:b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730829" y="2733964"/>
            <a:ext cx="960582" cy="4248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</a:t>
            </a:r>
            <a:b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481782" y="3611416"/>
            <a:ext cx="960582" cy="42487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Months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733146" y="3611414"/>
            <a:ext cx="960582" cy="42487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Quarters</a:t>
            </a:r>
            <a:endParaRPr 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396508" y="4498110"/>
            <a:ext cx="960582" cy="42487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491018" y="4493491"/>
            <a:ext cx="960582" cy="42487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620164" y="4493489"/>
            <a:ext cx="960582" cy="42487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733146" y="4493490"/>
            <a:ext cx="969818" cy="42487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Qtr</a:t>
            </a:r>
            <a:r>
              <a:rPr 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endParaRPr 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232727" y="5273960"/>
            <a:ext cx="960582" cy="42487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Sales</a:t>
            </a:r>
            <a:b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Dollars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405744" y="5269343"/>
            <a:ext cx="960582" cy="42487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Sales</a:t>
            </a:r>
            <a:b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592617" y="5273960"/>
            <a:ext cx="960582" cy="42487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3" name="Elbow Connector 32"/>
          <p:cNvCxnSpPr>
            <a:stCxn id="20" idx="2"/>
            <a:endCxn id="21" idx="0"/>
          </p:cNvCxnSpPr>
          <p:nvPr/>
        </p:nvCxnSpPr>
        <p:spPr>
          <a:xfrm rot="5400000">
            <a:off x="6804892" y="2186707"/>
            <a:ext cx="387927" cy="697347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0" idx="2"/>
            <a:endCxn id="22" idx="0"/>
          </p:cNvCxnSpPr>
          <p:nvPr/>
        </p:nvCxnSpPr>
        <p:spPr>
          <a:xfrm rot="16200000" flipH="1">
            <a:off x="7583051" y="2105894"/>
            <a:ext cx="392547" cy="86359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21" idx="2"/>
            <a:endCxn id="23" idx="0"/>
          </p:cNvCxnSpPr>
          <p:nvPr/>
        </p:nvCxnSpPr>
        <p:spPr>
          <a:xfrm rot="5400000">
            <a:off x="6077528" y="3038762"/>
            <a:ext cx="457199" cy="68810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22" idx="2"/>
            <a:endCxn id="24" idx="0"/>
          </p:cNvCxnSpPr>
          <p:nvPr/>
        </p:nvCxnSpPr>
        <p:spPr>
          <a:xfrm rot="16200000" flipH="1">
            <a:off x="7985990" y="3383966"/>
            <a:ext cx="452577" cy="231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23" idx="2"/>
            <a:endCxn id="25" idx="0"/>
          </p:cNvCxnSpPr>
          <p:nvPr/>
        </p:nvCxnSpPr>
        <p:spPr>
          <a:xfrm rot="5400000">
            <a:off x="5188526" y="3724562"/>
            <a:ext cx="461821" cy="108527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23" idx="2"/>
            <a:endCxn id="26" idx="0"/>
          </p:cNvCxnSpPr>
          <p:nvPr/>
        </p:nvCxnSpPr>
        <p:spPr>
          <a:xfrm rot="16200000" flipH="1">
            <a:off x="5738090" y="4260272"/>
            <a:ext cx="457202" cy="923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27" idx="0"/>
            <a:endCxn id="23" idx="2"/>
          </p:cNvCxnSpPr>
          <p:nvPr/>
        </p:nvCxnSpPr>
        <p:spPr>
          <a:xfrm rot="16200000" flipV="1">
            <a:off x="6302664" y="3695698"/>
            <a:ext cx="457200" cy="113838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24" idx="2"/>
            <a:endCxn id="28" idx="0"/>
          </p:cNvCxnSpPr>
          <p:nvPr/>
        </p:nvCxnSpPr>
        <p:spPr>
          <a:xfrm rot="16200000" flipH="1">
            <a:off x="7987145" y="4262579"/>
            <a:ext cx="457203" cy="461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25" idx="2"/>
            <a:endCxn id="29" idx="0"/>
          </p:cNvCxnSpPr>
          <p:nvPr/>
        </p:nvCxnSpPr>
        <p:spPr>
          <a:xfrm rot="5400000">
            <a:off x="4119421" y="4516581"/>
            <a:ext cx="350977" cy="116378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25" idx="2"/>
            <a:endCxn id="30" idx="0"/>
          </p:cNvCxnSpPr>
          <p:nvPr/>
        </p:nvCxnSpPr>
        <p:spPr>
          <a:xfrm rot="16200000" flipH="1">
            <a:off x="4708237" y="5091545"/>
            <a:ext cx="346360" cy="923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25" idx="2"/>
            <a:endCxn id="31" idx="0"/>
          </p:cNvCxnSpPr>
          <p:nvPr/>
        </p:nvCxnSpPr>
        <p:spPr>
          <a:xfrm rot="16200000" flipH="1">
            <a:off x="5299365" y="4500416"/>
            <a:ext cx="350977" cy="1196109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765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Management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Language</a:t>
            </a:r>
          </a:p>
          <a:p>
            <a:r>
              <a:rPr lang="en-US" dirty="0" smtClean="0"/>
              <a:t>Data Integrity</a:t>
            </a:r>
          </a:p>
          <a:p>
            <a:pPr lvl="1"/>
            <a:r>
              <a:rPr lang="en-US" dirty="0" smtClean="0"/>
              <a:t>Data Quality</a:t>
            </a:r>
          </a:p>
          <a:p>
            <a:pPr lvl="1"/>
            <a:r>
              <a:rPr lang="en-US" dirty="0" smtClean="0"/>
              <a:t>Data </a:t>
            </a:r>
            <a:r>
              <a:rPr lang="en-US" dirty="0" err="1" smtClean="0"/>
              <a:t>Securitry</a:t>
            </a:r>
            <a:endParaRPr lang="en-US" dirty="0" smtClean="0"/>
          </a:p>
          <a:p>
            <a:r>
              <a:rPr lang="en-US" dirty="0" smtClean="0"/>
              <a:t>Database Programming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609AAA1-97F1-4A04-9FA6-CC410171D84D}" type="datetime1">
              <a:rPr lang="en-US" smtClean="0"/>
              <a:t>8/29/2013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1F27299-7934-46F6-B99A-F9E924C3874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755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Bioinformatics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Accessing Databases</a:t>
            </a:r>
          </a:p>
          <a:p>
            <a:r>
              <a:rPr lang="en-US" dirty="0" smtClean="0"/>
              <a:t>Transforming Database Information</a:t>
            </a:r>
          </a:p>
          <a:p>
            <a:r>
              <a:rPr lang="en-US" dirty="0" smtClean="0"/>
              <a:t>Manipulating Genetic Sequences</a:t>
            </a:r>
          </a:p>
          <a:p>
            <a:r>
              <a:rPr lang="en-US" dirty="0" smtClean="0"/>
              <a:t>Search and Comparing Sequences</a:t>
            </a:r>
          </a:p>
          <a:p>
            <a:r>
              <a:rPr lang="en-US" dirty="0" smtClean="0"/>
              <a:t>Displaying Results</a:t>
            </a:r>
          </a:p>
          <a:p>
            <a:pPr lvl="1"/>
            <a:r>
              <a:rPr lang="en-US" dirty="0" smtClean="0"/>
              <a:t>Graphical Analysis</a:t>
            </a:r>
          </a:p>
          <a:p>
            <a:pPr lvl="1"/>
            <a:r>
              <a:rPr lang="en-US" dirty="0" smtClean="0"/>
              <a:t>3-D Structures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12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Bioinformatics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Representing </a:t>
            </a:r>
            <a:r>
              <a:rPr lang="en-US" dirty="0"/>
              <a:t>DNA </a:t>
            </a:r>
            <a:r>
              <a:rPr lang="en-US" dirty="0" smtClean="0"/>
              <a:t>Molecules</a:t>
            </a:r>
          </a:p>
          <a:p>
            <a:pPr lvl="1"/>
            <a:r>
              <a:rPr lang="en-US" dirty="0" smtClean="0"/>
              <a:t>Guanine (G)</a:t>
            </a:r>
          </a:p>
          <a:p>
            <a:pPr lvl="1"/>
            <a:r>
              <a:rPr lang="en-US" dirty="0" smtClean="0"/>
              <a:t>Adenine (A)</a:t>
            </a:r>
          </a:p>
          <a:p>
            <a:pPr lvl="1"/>
            <a:r>
              <a:rPr lang="en-US" dirty="0" smtClean="0"/>
              <a:t>Thymine (T)</a:t>
            </a:r>
          </a:p>
          <a:p>
            <a:pPr lvl="1"/>
            <a:r>
              <a:rPr lang="en-US" dirty="0" smtClean="0"/>
              <a:t>Cytosine (C)</a:t>
            </a:r>
          </a:p>
          <a:p>
            <a:r>
              <a:rPr lang="en-US" dirty="0" smtClean="0"/>
              <a:t>DNA Strand </a:t>
            </a:r>
          </a:p>
          <a:p>
            <a:pPr lvl="1"/>
            <a:r>
              <a:rPr lang="en-US" dirty="0" smtClean="0"/>
              <a:t>ACTGTTG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16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Bioinformatics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33575"/>
            <a:ext cx="8750300" cy="668893"/>
          </a:xfrm>
        </p:spPr>
        <p:txBody>
          <a:bodyPr/>
          <a:lstStyle/>
          <a:p>
            <a:r>
              <a:rPr lang="en-US" dirty="0" smtClean="0"/>
              <a:t>Computer Molecule Manipulation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88669" y="3188970"/>
            <a:ext cx="3989070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$DNA1 = ‘ACTGTTG’;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DNA2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‘TGTACCT’;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DNA3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‘$DNA1$DNA2’;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rint $DNA3;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8669" y="260246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Perl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8669" y="451127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ACTGTTGTGTACCT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90712"/>
      </p:ext>
    </p:extLst>
  </p:cSld>
  <p:clrMapOvr>
    <a:masterClrMapping/>
  </p:clrMapOvr>
</p:sld>
</file>

<file path=ppt/theme/theme1.xml><?xml version="1.0" encoding="utf-8"?>
<a:theme xmlns:a="http://schemas.openxmlformats.org/drawingml/2006/main" name="MCC-ITI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MCC-ITI</Template>
  <TotalTime>2828</TotalTime>
  <Words>984</Words>
  <Application>Microsoft Office PowerPoint</Application>
  <PresentationFormat>On-screen Show (4:3)</PresentationFormat>
  <Paragraphs>305</Paragraphs>
  <Slides>27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MCC-ITI</vt:lpstr>
      <vt:lpstr>Microsoft Visio Drawing</vt:lpstr>
      <vt:lpstr>CMP 839: Programming Fundamentals</vt:lpstr>
      <vt:lpstr>Session Outline</vt:lpstr>
      <vt:lpstr>Database Management </vt:lpstr>
      <vt:lpstr>Three-Tier Data Warehouse Architectural Design</vt:lpstr>
      <vt:lpstr>OLAP Data Cube Functions</vt:lpstr>
      <vt:lpstr>Database Management </vt:lpstr>
      <vt:lpstr>Bioinformatics</vt:lpstr>
      <vt:lpstr>Bioinformatics</vt:lpstr>
      <vt:lpstr>Bioinformatics</vt:lpstr>
      <vt:lpstr>Bioinformatics</vt:lpstr>
      <vt:lpstr>Bioinformatics Programming</vt:lpstr>
      <vt:lpstr>Computer Security</vt:lpstr>
      <vt:lpstr>Computer Security - Secure Computing</vt:lpstr>
      <vt:lpstr>Computer Security - Secure Computing</vt:lpstr>
      <vt:lpstr>Computer Security - Security in Programming</vt:lpstr>
      <vt:lpstr>Computer Security - Security in Programming</vt:lpstr>
      <vt:lpstr>The Future of Computer Programming</vt:lpstr>
      <vt:lpstr>The Future of Computer Programming</vt:lpstr>
      <vt:lpstr>The Future of Computer Programming - Big Data</vt:lpstr>
      <vt:lpstr>The Future of Computer Programming Big Data Examples</vt:lpstr>
      <vt:lpstr>Session Review</vt:lpstr>
      <vt:lpstr>Class Review - Session I - Wednesday, 9/4/2013</vt:lpstr>
      <vt:lpstr>Class Review - Session 2 - Saturday, 9/7/2013</vt:lpstr>
      <vt:lpstr>Class Review - Session 3 - Monday, 9/9/2013</vt:lpstr>
      <vt:lpstr>Class Review - Session 4 - Wednesday, 9/11/2013</vt:lpstr>
      <vt:lpstr>Class Review - Session 5 - Saturday, 9/14/2013</vt:lpstr>
      <vt:lpstr>Class Evaluation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 M. Burnett</dc:creator>
  <cp:lastModifiedBy>Carl M. Burnett</cp:lastModifiedBy>
  <cp:revision>200</cp:revision>
  <cp:lastPrinted>2013-08-17T08:29:37Z</cp:lastPrinted>
  <dcterms:created xsi:type="dcterms:W3CDTF">2011-02-13T13:28:51Z</dcterms:created>
  <dcterms:modified xsi:type="dcterms:W3CDTF">2013-08-29T12:25:30Z</dcterms:modified>
</cp:coreProperties>
</file>